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601200" cy="12801600" type="A3"/>
  <p:notesSz cx="9926638" cy="1435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246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6FA1-841D-415C-B0F3-CB0B9142C2E7}" type="datetimeFigureOut">
              <a:rPr lang="fr-FR" smtClean="0"/>
              <a:t>07/12/2022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1288-11EE-493D-BC62-8458159B31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49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6FA1-841D-415C-B0F3-CB0B9142C2E7}" type="datetimeFigureOut">
              <a:rPr lang="fr-FR" smtClean="0"/>
              <a:t>07/12/2022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1288-11EE-493D-BC62-8458159B31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68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6FA1-841D-415C-B0F3-CB0B9142C2E7}" type="datetimeFigureOut">
              <a:rPr lang="fr-FR" smtClean="0"/>
              <a:t>07/12/2022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1288-11EE-493D-BC62-8458159B31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34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6FA1-841D-415C-B0F3-CB0B9142C2E7}" type="datetimeFigureOut">
              <a:rPr lang="fr-FR" smtClean="0"/>
              <a:t>07/12/2022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1288-11EE-493D-BC62-8458159B31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57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6FA1-841D-415C-B0F3-CB0B9142C2E7}" type="datetimeFigureOut">
              <a:rPr lang="fr-FR" smtClean="0"/>
              <a:t>07/12/2022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1288-11EE-493D-BC62-8458159B31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45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6FA1-841D-415C-B0F3-CB0B9142C2E7}" type="datetimeFigureOut">
              <a:rPr lang="fr-FR" smtClean="0"/>
              <a:t>07/12/2022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1288-11EE-493D-BC62-8458159B31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16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6FA1-841D-415C-B0F3-CB0B9142C2E7}" type="datetimeFigureOut">
              <a:rPr lang="fr-FR" smtClean="0"/>
              <a:t>07/12/2022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1288-11EE-493D-BC62-8458159B31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70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6FA1-841D-415C-B0F3-CB0B9142C2E7}" type="datetimeFigureOut">
              <a:rPr lang="fr-FR" smtClean="0"/>
              <a:t>07/12/2022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1288-11EE-493D-BC62-8458159B31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88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6FA1-841D-415C-B0F3-CB0B9142C2E7}" type="datetimeFigureOut">
              <a:rPr lang="fr-FR" smtClean="0"/>
              <a:t>07/12/2022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1288-11EE-493D-BC62-8458159B31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32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6FA1-841D-415C-B0F3-CB0B9142C2E7}" type="datetimeFigureOut">
              <a:rPr lang="fr-FR" smtClean="0"/>
              <a:t>07/12/2022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1288-11EE-493D-BC62-8458159B31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72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6FA1-841D-415C-B0F3-CB0B9142C2E7}" type="datetimeFigureOut">
              <a:rPr lang="fr-FR" smtClean="0"/>
              <a:t>07/12/2022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1288-11EE-493D-BC62-8458159B31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32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96FA1-841D-415C-B0F3-CB0B9142C2E7}" type="datetimeFigureOut">
              <a:rPr lang="fr-FR" smtClean="0"/>
              <a:t>07/12/2022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F1288-11EE-493D-BC62-8458159B31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26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gif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emf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932" y="191899"/>
            <a:ext cx="9541891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B0F0"/>
                </a:solidFill>
              </a:rPr>
              <a:t>Comment enfiler correctement sa combinaison de protection </a:t>
            </a:r>
            <a:r>
              <a:rPr lang="fr-FR" sz="2000" b="1" dirty="0" smtClean="0">
                <a:solidFill>
                  <a:srgbClr val="00B0F0"/>
                </a:solidFill>
              </a:rPr>
              <a:t>réutilisable</a:t>
            </a:r>
            <a:endParaRPr lang="fr-FR" sz="2000" b="1" dirty="0">
              <a:solidFill>
                <a:srgbClr val="00B0F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57918" y="2830699"/>
            <a:ext cx="260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0070C0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1</a:t>
            </a:r>
            <a:endParaRPr lang="fr-FR" sz="12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2745959" y="2831570"/>
            <a:ext cx="3303296" cy="1728537"/>
            <a:chOff x="1516497" y="772041"/>
            <a:chExt cx="3303296" cy="1728537"/>
          </a:xfrm>
        </p:grpSpPr>
        <p:grpSp>
          <p:nvGrpSpPr>
            <p:cNvPr id="16" name="Groupe 15"/>
            <p:cNvGrpSpPr/>
            <p:nvPr/>
          </p:nvGrpSpPr>
          <p:grpSpPr>
            <a:xfrm>
              <a:off x="1522243" y="772041"/>
              <a:ext cx="3297550" cy="1728537"/>
              <a:chOff x="1522243" y="772041"/>
              <a:chExt cx="3297550" cy="1728537"/>
            </a:xfrm>
          </p:grpSpPr>
          <p:pic>
            <p:nvPicPr>
              <p:cNvPr id="6" name="Image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559793" y="1240578"/>
                <a:ext cx="1440000" cy="1080000"/>
              </a:xfrm>
              <a:prstGeom prst="rect">
                <a:avLst/>
              </a:prstGeom>
            </p:spPr>
          </p:pic>
          <p:grpSp>
            <p:nvGrpSpPr>
              <p:cNvPr id="13" name="Groupe 12"/>
              <p:cNvGrpSpPr/>
              <p:nvPr/>
            </p:nvGrpSpPr>
            <p:grpSpPr>
              <a:xfrm>
                <a:off x="1522243" y="772041"/>
                <a:ext cx="2188775" cy="1728537"/>
                <a:chOff x="1522243" y="772041"/>
                <a:chExt cx="2188775" cy="1728537"/>
              </a:xfrm>
            </p:grpSpPr>
            <p:grpSp>
              <p:nvGrpSpPr>
                <p:cNvPr id="11" name="Groupe 10"/>
                <p:cNvGrpSpPr/>
                <p:nvPr/>
              </p:nvGrpSpPr>
              <p:grpSpPr>
                <a:xfrm>
                  <a:off x="1522243" y="1060578"/>
                  <a:ext cx="2188775" cy="1440000"/>
                  <a:chOff x="1522243" y="1060578"/>
                  <a:chExt cx="2188775" cy="1440000"/>
                </a:xfrm>
              </p:grpSpPr>
              <p:pic>
                <p:nvPicPr>
                  <p:cNvPr id="4" name="Image 3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>
                    <a:off x="1342243" y="1240578"/>
                    <a:ext cx="1440000" cy="1080000"/>
                  </a:xfrm>
                  <a:prstGeom prst="rect">
                    <a:avLst/>
                  </a:prstGeom>
                </p:spPr>
              </p:pic>
              <p:pic>
                <p:nvPicPr>
                  <p:cNvPr id="5" name="Image 4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>
                    <a:off x="2451018" y="1240578"/>
                    <a:ext cx="1440000" cy="1080000"/>
                  </a:xfrm>
                  <a:prstGeom prst="rect">
                    <a:avLst/>
                  </a:prstGeom>
                </p:spPr>
              </p:pic>
              <p:sp>
                <p:nvSpPr>
                  <p:cNvPr id="8" name="Ellipse 7"/>
                  <p:cNvSpPr/>
                  <p:nvPr/>
                </p:nvSpPr>
                <p:spPr>
                  <a:xfrm>
                    <a:off x="3091543" y="1780578"/>
                    <a:ext cx="348343" cy="292062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9" name="Ellipse 8"/>
                  <p:cNvSpPr/>
                  <p:nvPr/>
                </p:nvSpPr>
                <p:spPr>
                  <a:xfrm>
                    <a:off x="3171018" y="1274547"/>
                    <a:ext cx="348343" cy="292062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" name="Ellipse 9"/>
                  <p:cNvSpPr/>
                  <p:nvPr/>
                </p:nvSpPr>
                <p:spPr>
                  <a:xfrm>
                    <a:off x="1749832" y="1191815"/>
                    <a:ext cx="462145" cy="457525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2" name="ZoneTexte 11"/>
                <p:cNvSpPr txBox="1"/>
                <p:nvPr/>
              </p:nvSpPr>
              <p:spPr>
                <a:xfrm>
                  <a:off x="3022665" y="772041"/>
                  <a:ext cx="2600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b="1" dirty="0" smtClean="0">
                      <a:solidFill>
                        <a:srgbClr val="0070C0"/>
                      </a:solidFill>
                      <a:latin typeface="Corbel" panose="020B0503020204020204" pitchFamily="34" charset="0"/>
                      <a:sym typeface="Wingdings" panose="05000000000000000000" pitchFamily="2" charset="2"/>
                    </a:rPr>
                    <a:t>3</a:t>
                  </a:r>
                  <a:endParaRPr lang="fr-FR" sz="1200" b="1" dirty="0">
                    <a:solidFill>
                      <a:srgbClr val="0070C0"/>
                    </a:solidFill>
                    <a:latin typeface="Corbel" panose="020B0503020204020204" pitchFamily="34" charset="0"/>
                  </a:endParaRPr>
                </a:p>
              </p:txBody>
            </p:sp>
          </p:grpSp>
          <p:sp>
            <p:nvSpPr>
              <p:cNvPr id="14" name="Ellipse 13"/>
              <p:cNvSpPr/>
              <p:nvPr/>
            </p:nvSpPr>
            <p:spPr>
              <a:xfrm>
                <a:off x="3949965" y="2072640"/>
                <a:ext cx="348343" cy="29206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Ellipse 14"/>
              <p:cNvSpPr/>
              <p:nvPr/>
            </p:nvSpPr>
            <p:spPr>
              <a:xfrm>
                <a:off x="4367351" y="1854599"/>
                <a:ext cx="348343" cy="29206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1516497" y="1060578"/>
              <a:ext cx="3303296" cy="1440000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79180" y="3120981"/>
            <a:ext cx="9520655" cy="1440000"/>
            <a:chOff x="79180" y="1060578"/>
            <a:chExt cx="9520655" cy="1440000"/>
          </a:xfrm>
        </p:grpSpPr>
        <p:pic>
          <p:nvPicPr>
            <p:cNvPr id="3" name="Espace réservé du contenu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00820" y="1240578"/>
              <a:ext cx="1440000" cy="10800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79180" y="1060578"/>
              <a:ext cx="1080000" cy="1440000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009044" y="1222457"/>
              <a:ext cx="359079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  <a:tabLst>
                  <a:tab pos="85725" algn="l"/>
                </a:tabLst>
              </a:pPr>
              <a:r>
                <a:rPr lang="fr-FR" sz="1200" b="1" dirty="0" smtClean="0">
                  <a:latin typeface="Corbel" panose="020B0503020204020204" pitchFamily="34" charset="0"/>
                  <a:sym typeface="Wingdings" panose="05000000000000000000" pitchFamily="2" charset="2"/>
                </a:rPr>
                <a:t>1. </a:t>
              </a:r>
              <a:r>
                <a:rPr lang="fr-FR" sz="1200" dirty="0" smtClean="0">
                  <a:latin typeface="Corbel" panose="020B0503020204020204" pitchFamily="34" charset="0"/>
                </a:rPr>
                <a:t>Je mets mes gants</a:t>
              </a:r>
            </a:p>
            <a:p>
              <a:pPr>
                <a:lnSpc>
                  <a:spcPct val="150000"/>
                </a:lnSpc>
              </a:pPr>
              <a:r>
                <a:rPr lang="fr-FR" sz="1200" b="1" dirty="0" smtClean="0">
                  <a:latin typeface="Corbel" panose="020B0503020204020204" pitchFamily="34" charset="0"/>
                  <a:sym typeface="Wingdings" panose="05000000000000000000" pitchFamily="2" charset="2"/>
                </a:rPr>
                <a:t>2. </a:t>
              </a:r>
              <a:r>
                <a:rPr lang="fr-FR" sz="1200" dirty="0" smtClean="0">
                  <a:latin typeface="Corbel" panose="020B0503020204020204" pitchFamily="34" charset="0"/>
                </a:rPr>
                <a:t>Je délace mes chaussures</a:t>
              </a:r>
            </a:p>
            <a:p>
              <a:pPr>
                <a:lnSpc>
                  <a:spcPct val="150000"/>
                </a:lnSpc>
              </a:pPr>
              <a:r>
                <a:rPr lang="fr-FR" sz="1200" b="1" dirty="0" smtClean="0">
                  <a:latin typeface="Corbel" panose="020B0503020204020204" pitchFamily="34" charset="0"/>
                  <a:sym typeface="Wingdings" panose="05000000000000000000" pitchFamily="2" charset="2"/>
                </a:rPr>
                <a:t>3. </a:t>
              </a:r>
              <a:r>
                <a:rPr lang="fr-FR" sz="1200" dirty="0" smtClean="0">
                  <a:latin typeface="Corbel" panose="020B0503020204020204" pitchFamily="34" charset="0"/>
                  <a:sym typeface="Wingdings" panose="05000000000000000000" pitchFamily="2" charset="2"/>
                </a:rPr>
                <a:t>Je récupère la combinaison </a:t>
              </a:r>
              <a:r>
                <a:rPr lang="fr-FR" sz="1200" b="1" dirty="0" smtClean="0">
                  <a:latin typeface="Corbel" panose="020B0503020204020204" pitchFamily="34" charset="0"/>
                  <a:sym typeface="Wingdings" panose="05000000000000000000" pitchFamily="2" charset="2"/>
                </a:rPr>
                <a:t>sans toucher l’extérieur</a:t>
              </a:r>
              <a:endParaRPr lang="fr-FR" sz="1200" b="1" dirty="0">
                <a:latin typeface="Corbel" panose="020B0503020204020204" pitchFamily="34" charset="0"/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1462115" y="2840224"/>
            <a:ext cx="977919" cy="1720757"/>
            <a:chOff x="1309879" y="779821"/>
            <a:chExt cx="977919" cy="1720757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99" t="33878" r="60843" b="45714"/>
            <a:stretch/>
          </p:blipFill>
          <p:spPr>
            <a:xfrm rot="5400000">
              <a:off x="1080267" y="1282707"/>
              <a:ext cx="1428433" cy="96921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18587" y="1060578"/>
              <a:ext cx="969211" cy="1440000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633221" y="779821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rgbClr val="0070C0"/>
                  </a:solidFill>
                  <a:latin typeface="Corbel" panose="020B0503020204020204" pitchFamily="34" charset="0"/>
                  <a:sym typeface="Wingdings" panose="05000000000000000000" pitchFamily="2" charset="2"/>
                </a:rPr>
                <a:t>2</a:t>
              </a:r>
              <a:endParaRPr lang="fr-FR" sz="1200" b="1" dirty="0">
                <a:solidFill>
                  <a:srgbClr val="0070C0"/>
                </a:solidFill>
                <a:latin typeface="Corbel" panose="020B0503020204020204" pitchFamily="34" charset="0"/>
              </a:endParaRPr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79180" y="4736088"/>
            <a:ext cx="8607620" cy="1726882"/>
            <a:chOff x="79180" y="3016340"/>
            <a:chExt cx="8607620" cy="1726882"/>
          </a:xfrm>
        </p:grpSpPr>
        <p:sp>
          <p:nvSpPr>
            <p:cNvPr id="33" name="ZoneTexte 32"/>
            <p:cNvSpPr txBox="1"/>
            <p:nvPr/>
          </p:nvSpPr>
          <p:spPr>
            <a:xfrm>
              <a:off x="3669767" y="3478890"/>
              <a:ext cx="501703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182563" algn="l"/>
                </a:tabLst>
              </a:pPr>
              <a:r>
                <a:rPr lang="fr-FR" sz="1200" b="1" dirty="0" smtClean="0">
                  <a:latin typeface="Corbel" panose="020B0503020204020204" pitchFamily="34" charset="0"/>
                  <a:sym typeface="Wingdings" panose="05000000000000000000" pitchFamily="2" charset="2"/>
                </a:rPr>
                <a:t>4. </a:t>
              </a:r>
              <a:r>
                <a:rPr lang="fr-FR" sz="1200" dirty="0" smtClean="0">
                  <a:latin typeface="Corbel" panose="020B0503020204020204" pitchFamily="34" charset="0"/>
                  <a:sym typeface="Wingdings" panose="05000000000000000000" pitchFamily="2" charset="2"/>
                </a:rPr>
                <a:t>Assis, j</a:t>
              </a:r>
              <a:r>
                <a:rPr lang="fr-FR" sz="1200" dirty="0" smtClean="0">
                  <a:latin typeface="Corbel" panose="020B0503020204020204" pitchFamily="34" charset="0"/>
                </a:rPr>
                <a:t>e passe mes jambes  dans la combinaison </a:t>
              </a:r>
              <a:r>
                <a:rPr lang="fr-FR" sz="1200" b="1" dirty="0" smtClean="0">
                  <a:latin typeface="Corbel" panose="020B0503020204020204" pitchFamily="34" charset="0"/>
                </a:rPr>
                <a:t>sans toucher l’extérieur 	</a:t>
              </a:r>
              <a:r>
                <a:rPr lang="fr-FR" sz="1200" dirty="0" smtClean="0">
                  <a:latin typeface="Corbel" panose="020B0503020204020204" pitchFamily="34" charset="0"/>
                </a:rPr>
                <a:t>et j’enfile mes chaussures</a:t>
              </a:r>
            </a:p>
            <a:p>
              <a:pPr>
                <a:spcBef>
                  <a:spcPts val="1800"/>
                </a:spcBef>
                <a:tabLst>
                  <a:tab pos="182563" algn="l"/>
                </a:tabLst>
              </a:pPr>
              <a:r>
                <a:rPr lang="fr-FR" sz="1200" b="1" dirty="0" smtClean="0">
                  <a:latin typeface="Corbel" panose="020B0503020204020204" pitchFamily="34" charset="0"/>
                  <a:sym typeface="Wingdings" panose="05000000000000000000" pitchFamily="2" charset="2"/>
                </a:rPr>
                <a:t>5. </a:t>
              </a:r>
              <a:r>
                <a:rPr lang="fr-FR" sz="1200" dirty="0" smtClean="0">
                  <a:latin typeface="Corbel" panose="020B0503020204020204" pitchFamily="34" charset="0"/>
                </a:rPr>
                <a:t>Je remonte la combinaison </a:t>
              </a:r>
              <a:r>
                <a:rPr lang="fr-FR" sz="1200" b="1" dirty="0" smtClean="0">
                  <a:latin typeface="Corbel" panose="020B0503020204020204" pitchFamily="34" charset="0"/>
                </a:rPr>
                <a:t>sans toucher l’extérieur</a:t>
              </a:r>
            </a:p>
            <a:p>
              <a:endParaRPr lang="fr-FR" sz="1200" dirty="0">
                <a:latin typeface="Corbel" panose="020B0503020204020204" pitchFamily="34" charset="0"/>
              </a:endParaRPr>
            </a:p>
          </p:txBody>
        </p:sp>
        <p:grpSp>
          <p:nvGrpSpPr>
            <p:cNvPr id="43" name="Groupe 42"/>
            <p:cNvGrpSpPr/>
            <p:nvPr/>
          </p:nvGrpSpPr>
          <p:grpSpPr>
            <a:xfrm>
              <a:off x="79180" y="3017282"/>
              <a:ext cx="2197135" cy="1725940"/>
              <a:chOff x="79180" y="3017282"/>
              <a:chExt cx="2197135" cy="1725940"/>
            </a:xfrm>
          </p:grpSpPr>
          <p:grpSp>
            <p:nvGrpSpPr>
              <p:cNvPr id="40" name="Groupe 39"/>
              <p:cNvGrpSpPr/>
              <p:nvPr/>
            </p:nvGrpSpPr>
            <p:grpSpPr>
              <a:xfrm>
                <a:off x="79180" y="3297105"/>
                <a:ext cx="2197135" cy="1446117"/>
                <a:chOff x="79180" y="3297105"/>
                <a:chExt cx="2197135" cy="1446117"/>
              </a:xfrm>
            </p:grpSpPr>
            <p:pic>
              <p:nvPicPr>
                <p:cNvPr id="31" name="Image 30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148" b="15333"/>
                <a:stretch/>
              </p:blipFill>
              <p:spPr>
                <a:xfrm rot="5400000">
                  <a:off x="-102397" y="3481646"/>
                  <a:ext cx="1443153" cy="1080000"/>
                </a:xfrm>
                <a:prstGeom prst="rect">
                  <a:avLst/>
                </a:prstGeom>
              </p:spPr>
            </p:pic>
            <p:pic>
              <p:nvPicPr>
                <p:cNvPr id="32" name="Image 31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013556" y="3480462"/>
                  <a:ext cx="1443153" cy="1082365"/>
                </a:xfrm>
                <a:prstGeom prst="rect">
                  <a:avLst/>
                </a:prstGeom>
              </p:spPr>
            </p:pic>
            <p:sp>
              <p:nvSpPr>
                <p:cNvPr id="36" name="Rectangle 35"/>
                <p:cNvSpPr/>
                <p:nvPr/>
              </p:nvSpPr>
              <p:spPr>
                <a:xfrm>
                  <a:off x="83484" y="3297105"/>
                  <a:ext cx="2192831" cy="1440000"/>
                </a:xfrm>
                <a:prstGeom prst="rect">
                  <a:avLst/>
                </a:prstGeom>
                <a:noFill/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" name="Ellipse 37"/>
                <p:cNvSpPr/>
                <p:nvPr/>
              </p:nvSpPr>
              <p:spPr>
                <a:xfrm>
                  <a:off x="1485346" y="3871074"/>
                  <a:ext cx="622635" cy="55288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42" name="ZoneTexte 41"/>
              <p:cNvSpPr txBox="1"/>
              <p:nvPr/>
            </p:nvSpPr>
            <p:spPr>
              <a:xfrm>
                <a:off x="1036924" y="3017282"/>
                <a:ext cx="2664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smtClean="0">
                    <a:solidFill>
                      <a:srgbClr val="0070C0"/>
                    </a:solidFill>
                    <a:latin typeface="Corbel" panose="020B0503020204020204" pitchFamily="34" charset="0"/>
                    <a:sym typeface="Wingdings" panose="05000000000000000000" pitchFamily="2" charset="2"/>
                  </a:rPr>
                  <a:t>4</a:t>
                </a:r>
                <a:endParaRPr lang="fr-FR" sz="1200" b="1" dirty="0">
                  <a:solidFill>
                    <a:srgbClr val="0070C0"/>
                  </a:solidFill>
                  <a:latin typeface="Corbel" panose="020B0503020204020204" pitchFamily="34" charset="0"/>
                </a:endParaRPr>
              </a:p>
            </p:txBody>
          </p:sp>
        </p:grpSp>
        <p:grpSp>
          <p:nvGrpSpPr>
            <p:cNvPr id="45" name="Groupe 44"/>
            <p:cNvGrpSpPr/>
            <p:nvPr/>
          </p:nvGrpSpPr>
          <p:grpSpPr>
            <a:xfrm>
              <a:off x="2581601" y="3016340"/>
              <a:ext cx="1088165" cy="1726881"/>
              <a:chOff x="2581601" y="3016340"/>
              <a:chExt cx="1088165" cy="1726881"/>
            </a:xfrm>
          </p:grpSpPr>
          <p:grpSp>
            <p:nvGrpSpPr>
              <p:cNvPr id="41" name="Groupe 40"/>
              <p:cNvGrpSpPr/>
              <p:nvPr/>
            </p:nvGrpSpPr>
            <p:grpSpPr>
              <a:xfrm>
                <a:off x="2581601" y="3300068"/>
                <a:ext cx="1088165" cy="1443153"/>
                <a:chOff x="2581601" y="3300068"/>
                <a:chExt cx="1088165" cy="1443153"/>
              </a:xfrm>
            </p:grpSpPr>
            <p:pic>
              <p:nvPicPr>
                <p:cNvPr id="34" name="Image 33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2407007" y="3480462"/>
                  <a:ext cx="1443153" cy="1082365"/>
                </a:xfrm>
                <a:prstGeom prst="rect">
                  <a:avLst/>
                </a:prstGeom>
              </p:spPr>
            </p:pic>
            <p:sp>
              <p:nvSpPr>
                <p:cNvPr id="37" name="Rectangle 36"/>
                <p:cNvSpPr/>
                <p:nvPr/>
              </p:nvSpPr>
              <p:spPr>
                <a:xfrm>
                  <a:off x="2581601" y="3301647"/>
                  <a:ext cx="1080000" cy="1440000"/>
                </a:xfrm>
                <a:prstGeom prst="rect">
                  <a:avLst/>
                </a:prstGeom>
                <a:noFill/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" name="Ellipse 38"/>
                <p:cNvSpPr/>
                <p:nvPr/>
              </p:nvSpPr>
              <p:spPr>
                <a:xfrm>
                  <a:off x="2805122" y="3886311"/>
                  <a:ext cx="469301" cy="450557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44" name="ZoneTexte 43"/>
              <p:cNvSpPr txBox="1"/>
              <p:nvPr/>
            </p:nvSpPr>
            <p:spPr>
              <a:xfrm>
                <a:off x="2969181" y="3016340"/>
                <a:ext cx="2600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smtClean="0">
                    <a:solidFill>
                      <a:srgbClr val="0070C0"/>
                    </a:solidFill>
                    <a:latin typeface="Corbel" panose="020B0503020204020204" pitchFamily="34" charset="0"/>
                    <a:sym typeface="Wingdings" panose="05000000000000000000" pitchFamily="2" charset="2"/>
                  </a:rPr>
                  <a:t>5</a:t>
                </a:r>
                <a:endParaRPr lang="fr-FR" sz="1200" b="1" dirty="0">
                  <a:solidFill>
                    <a:srgbClr val="0070C0"/>
                  </a:solidFill>
                  <a:latin typeface="Corbel" panose="020B0503020204020204" pitchFamily="34" charset="0"/>
                </a:endParaRPr>
              </a:p>
            </p:txBody>
          </p:sp>
        </p:grpSp>
      </p:grpSp>
      <p:sp>
        <p:nvSpPr>
          <p:cNvPr id="56" name="ZoneTexte 55"/>
          <p:cNvSpPr txBox="1"/>
          <p:nvPr/>
        </p:nvSpPr>
        <p:spPr>
          <a:xfrm>
            <a:off x="4758348" y="6714818"/>
            <a:ext cx="500038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7800" algn="l"/>
              </a:tabLst>
            </a:pPr>
            <a:r>
              <a:rPr lang="fr-FR" sz="1200" b="1" dirty="0" smtClean="0">
                <a:solidFill>
                  <a:srgbClr val="0070C0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6. </a:t>
            </a:r>
            <a:r>
              <a:rPr lang="fr-FR" sz="1200" dirty="0" smtClean="0">
                <a:latin typeface="Corbel" panose="020B0503020204020204" pitchFamily="34" charset="0"/>
              </a:rPr>
              <a:t>Je maintiens la combinaison à la taille </a:t>
            </a:r>
            <a:r>
              <a:rPr lang="fr-FR" sz="1200" b="1" dirty="0" smtClean="0">
                <a:latin typeface="Corbel" panose="020B0503020204020204" pitchFamily="34" charset="0"/>
              </a:rPr>
              <a:t>sans toucher l’extérieur </a:t>
            </a:r>
          </a:p>
          <a:p>
            <a:pPr>
              <a:tabLst>
                <a:tab pos="177800" algn="l"/>
              </a:tabLst>
            </a:pPr>
            <a:r>
              <a:rPr lang="fr-FR" sz="1200" b="1" dirty="0">
                <a:latin typeface="Corbel" panose="020B0503020204020204" pitchFamily="34" charset="0"/>
              </a:rPr>
              <a:t>	</a:t>
            </a:r>
            <a:r>
              <a:rPr lang="fr-FR" sz="1200" dirty="0" smtClean="0">
                <a:latin typeface="Corbel" panose="020B0503020204020204" pitchFamily="34" charset="0"/>
              </a:rPr>
              <a:t>et je fais passer le premier bras dans la manche</a:t>
            </a:r>
          </a:p>
          <a:p>
            <a:pPr defTabSz="180975">
              <a:spcBef>
                <a:spcPts val="1800"/>
              </a:spcBef>
            </a:pPr>
            <a:r>
              <a:rPr lang="fr-FR" sz="1200" b="1" dirty="0" smtClean="0">
                <a:solidFill>
                  <a:srgbClr val="0070C0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7. </a:t>
            </a:r>
            <a:r>
              <a:rPr lang="fr-FR" sz="1200" dirty="0" smtClean="0">
                <a:latin typeface="Corbel" panose="020B0503020204020204" pitchFamily="34" charset="0"/>
              </a:rPr>
              <a:t>Je </a:t>
            </a:r>
            <a:r>
              <a:rPr lang="fr-FR" sz="1200" dirty="0">
                <a:latin typeface="Corbel" panose="020B0503020204020204" pitchFamily="34" charset="0"/>
              </a:rPr>
              <a:t>remonte la </a:t>
            </a:r>
            <a:r>
              <a:rPr lang="fr-FR" sz="1200" dirty="0" smtClean="0">
                <a:latin typeface="Corbel" panose="020B0503020204020204" pitchFamily="34" charset="0"/>
              </a:rPr>
              <a:t>combinaison </a:t>
            </a:r>
            <a:r>
              <a:rPr lang="fr-FR" sz="1200" dirty="0">
                <a:latin typeface="Corbel" panose="020B0503020204020204" pitchFamily="34" charset="0"/>
              </a:rPr>
              <a:t>au niveau </a:t>
            </a:r>
            <a:r>
              <a:rPr lang="fr-FR" sz="1200" dirty="0" smtClean="0">
                <a:latin typeface="Corbel" panose="020B0503020204020204" pitchFamily="34" charset="0"/>
              </a:rPr>
              <a:t>de </a:t>
            </a:r>
            <a:r>
              <a:rPr lang="fr-FR" sz="1200" dirty="0">
                <a:latin typeface="Corbel" panose="020B0503020204020204" pitchFamily="34" charset="0"/>
              </a:rPr>
              <a:t>l’épaule </a:t>
            </a:r>
            <a:r>
              <a:rPr lang="fr-FR" sz="1200" b="1" dirty="0">
                <a:latin typeface="Corbel" panose="020B0503020204020204" pitchFamily="34" charset="0"/>
              </a:rPr>
              <a:t>sans toucher l’extérieur</a:t>
            </a:r>
            <a:r>
              <a:rPr lang="fr-FR" sz="1200" b="1" dirty="0"/>
              <a:t> </a:t>
            </a:r>
          </a:p>
          <a:p>
            <a:pPr algn="ctr"/>
            <a:r>
              <a:rPr lang="fr-FR" sz="1200" dirty="0" smtClean="0"/>
              <a:t>	</a:t>
            </a:r>
            <a:r>
              <a:rPr lang="fr-FR" sz="1200" dirty="0" smtClean="0">
                <a:sym typeface="Wingdings" panose="05000000000000000000" pitchFamily="2" charset="2"/>
              </a:rPr>
              <a:t></a:t>
            </a:r>
          </a:p>
          <a:p>
            <a:pPr algn="ctr"/>
            <a:r>
              <a:rPr lang="fr-FR" sz="1200" b="1" dirty="0" smtClean="0">
                <a:latin typeface="Corbel" panose="020B0503020204020204" pitchFamily="34" charset="0"/>
              </a:rPr>
              <a:t>Je </a:t>
            </a:r>
            <a:r>
              <a:rPr lang="fr-FR" sz="1200" b="1" dirty="0">
                <a:latin typeface="Corbel" panose="020B0503020204020204" pitchFamily="34" charset="0"/>
              </a:rPr>
              <a:t>refais les mêmes gestes pour le deuxième bras</a:t>
            </a:r>
          </a:p>
          <a:p>
            <a:pPr>
              <a:tabLst>
                <a:tab pos="177800" algn="l"/>
              </a:tabLst>
            </a:pPr>
            <a:endParaRPr lang="fr-FR" sz="1200" b="1" dirty="0">
              <a:latin typeface="Corbel" panose="020B0503020204020204" pitchFamily="34" charset="0"/>
            </a:endParaRPr>
          </a:p>
        </p:txBody>
      </p:sp>
      <p:grpSp>
        <p:nvGrpSpPr>
          <p:cNvPr id="64" name="Groupe 63"/>
          <p:cNvGrpSpPr/>
          <p:nvPr/>
        </p:nvGrpSpPr>
        <p:grpSpPr>
          <a:xfrm>
            <a:off x="71956" y="6479666"/>
            <a:ext cx="2224555" cy="1669410"/>
            <a:chOff x="94078" y="5170051"/>
            <a:chExt cx="2224555" cy="1669410"/>
          </a:xfrm>
        </p:grpSpPr>
        <p:pic>
          <p:nvPicPr>
            <p:cNvPr id="54" name="Image 5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75575" y="5579461"/>
              <a:ext cx="1440000" cy="1080000"/>
            </a:xfrm>
            <a:prstGeom prst="rect">
              <a:avLst/>
            </a:prstGeom>
          </p:spPr>
        </p:pic>
        <p:pic>
          <p:nvPicPr>
            <p:cNvPr id="55" name="Image 5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51809" y="5579461"/>
              <a:ext cx="1440000" cy="1080000"/>
            </a:xfrm>
            <a:prstGeom prst="rect">
              <a:avLst/>
            </a:prstGeom>
          </p:spPr>
        </p:pic>
        <p:sp>
          <p:nvSpPr>
            <p:cNvPr id="60" name="Rectangle 59"/>
            <p:cNvSpPr/>
            <p:nvPr/>
          </p:nvSpPr>
          <p:spPr>
            <a:xfrm>
              <a:off x="94078" y="5395455"/>
              <a:ext cx="2224555" cy="1440000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Ellipse 60"/>
            <p:cNvSpPr/>
            <p:nvPr/>
          </p:nvSpPr>
          <p:spPr>
            <a:xfrm>
              <a:off x="1287942" y="5914724"/>
              <a:ext cx="348343" cy="29206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Ellipse 61"/>
            <p:cNvSpPr/>
            <p:nvPr/>
          </p:nvSpPr>
          <p:spPr>
            <a:xfrm>
              <a:off x="1636284" y="6139543"/>
              <a:ext cx="410229" cy="43931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1074311" y="5170051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rgbClr val="0070C0"/>
                  </a:solidFill>
                  <a:latin typeface="Corbel" panose="020B0503020204020204" pitchFamily="34" charset="0"/>
                  <a:sym typeface="Wingdings" panose="05000000000000000000" pitchFamily="2" charset="2"/>
                </a:rPr>
                <a:t>6</a:t>
              </a:r>
              <a:endParaRPr lang="fr-FR" sz="1200" b="1" dirty="0">
                <a:solidFill>
                  <a:srgbClr val="0070C0"/>
                </a:solidFill>
                <a:latin typeface="Corbel" panose="020B0503020204020204" pitchFamily="34" charset="0"/>
              </a:endParaRPr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2612941" y="6445583"/>
            <a:ext cx="2196000" cy="1699382"/>
            <a:chOff x="3568316" y="5136073"/>
            <a:chExt cx="2196000" cy="1699382"/>
          </a:xfrm>
        </p:grpSpPr>
        <p:pic>
          <p:nvPicPr>
            <p:cNvPr id="57" name="Image 5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392300" y="5575455"/>
              <a:ext cx="1440000" cy="1080000"/>
            </a:xfrm>
            <a:prstGeom prst="rect">
              <a:avLst/>
            </a:prstGeom>
          </p:spPr>
        </p:pic>
        <p:pic>
          <p:nvPicPr>
            <p:cNvPr id="58" name="Image 5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500253" y="5575455"/>
              <a:ext cx="1440000" cy="1080000"/>
            </a:xfrm>
            <a:prstGeom prst="rect">
              <a:avLst/>
            </a:prstGeom>
          </p:spPr>
        </p:pic>
        <p:sp>
          <p:nvSpPr>
            <p:cNvPr id="65" name="Rectangle 64"/>
            <p:cNvSpPr/>
            <p:nvPr/>
          </p:nvSpPr>
          <p:spPr>
            <a:xfrm>
              <a:off x="3568316" y="5390919"/>
              <a:ext cx="2196000" cy="1440000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4536699" y="5136073"/>
              <a:ext cx="260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rgbClr val="0070C0"/>
                  </a:solidFill>
                  <a:latin typeface="Corbel" panose="020B0503020204020204" pitchFamily="34" charset="0"/>
                  <a:sym typeface="Wingdings" panose="05000000000000000000" pitchFamily="2" charset="2"/>
                </a:rPr>
                <a:t>7</a:t>
              </a:r>
              <a:endParaRPr lang="fr-FR" sz="1200" b="1" dirty="0">
                <a:solidFill>
                  <a:srgbClr val="0070C0"/>
                </a:solidFill>
                <a:latin typeface="Corbel" panose="020B0503020204020204" pitchFamily="34" charset="0"/>
              </a:endParaRPr>
            </a:p>
          </p:txBody>
        </p:sp>
      </p:grpSp>
      <p:sp>
        <p:nvSpPr>
          <p:cNvPr id="68" name="Ellipse 67"/>
          <p:cNvSpPr/>
          <p:nvPr/>
        </p:nvSpPr>
        <p:spPr>
          <a:xfrm>
            <a:off x="2800137" y="6905280"/>
            <a:ext cx="410229" cy="43931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3910307" y="6899403"/>
            <a:ext cx="410229" cy="43931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ZoneTexte 70"/>
          <p:cNvSpPr txBox="1"/>
          <p:nvPr/>
        </p:nvSpPr>
        <p:spPr>
          <a:xfrm>
            <a:off x="6062641" y="8800455"/>
            <a:ext cx="38005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8</a:t>
            </a:r>
            <a:r>
              <a:rPr lang="fr-FR" sz="1200" dirty="0" smtClean="0">
                <a:solidFill>
                  <a:srgbClr val="0070C0"/>
                </a:solidFill>
                <a:latin typeface="Corbel" panose="020B0503020204020204" pitchFamily="34" charset="0"/>
              </a:rPr>
              <a:t>. </a:t>
            </a:r>
            <a:r>
              <a:rPr lang="fr-FR" sz="1200" dirty="0" smtClean="0">
                <a:latin typeface="Corbel" panose="020B0503020204020204" pitchFamily="34" charset="0"/>
              </a:rPr>
              <a:t>Je remonte la fermeture éclair et ferme les scratchs</a:t>
            </a:r>
          </a:p>
          <a:p>
            <a:endParaRPr lang="fr-FR" sz="1200" dirty="0" smtClean="0">
              <a:latin typeface="Corbel" panose="020B0503020204020204" pitchFamily="34" charset="0"/>
            </a:endParaRPr>
          </a:p>
          <a:p>
            <a:r>
              <a:rPr lang="fr-FR" sz="12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9.</a:t>
            </a:r>
            <a:r>
              <a:rPr lang="fr-FR" sz="1200" dirty="0" smtClean="0">
                <a:solidFill>
                  <a:srgbClr val="0070C0"/>
                </a:solidFill>
                <a:latin typeface="Corbel" panose="020B0503020204020204" pitchFamily="34" charset="0"/>
              </a:rPr>
              <a:t> </a:t>
            </a:r>
            <a:r>
              <a:rPr lang="fr-FR" sz="1200" dirty="0" smtClean="0">
                <a:latin typeface="Corbel" panose="020B0503020204020204" pitchFamily="34" charset="0"/>
              </a:rPr>
              <a:t>Je lace mes chaussures</a:t>
            </a:r>
          </a:p>
          <a:p>
            <a:endParaRPr lang="fr-FR" sz="1200" dirty="0" smtClean="0">
              <a:latin typeface="Corbel" panose="020B0503020204020204" pitchFamily="34" charset="0"/>
            </a:endParaRPr>
          </a:p>
          <a:p>
            <a:r>
              <a:rPr lang="fr-FR" sz="12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10. </a:t>
            </a:r>
            <a:r>
              <a:rPr lang="fr-FR" sz="1200" dirty="0"/>
              <a:t>Je mets mon masque et mes lunettes de protection puis </a:t>
            </a:r>
            <a:r>
              <a:rPr lang="fr-FR" sz="1200" b="1" dirty="0"/>
              <a:t>je fais le test d’étanchéité du masque</a:t>
            </a:r>
          </a:p>
          <a:p>
            <a:endParaRPr lang="fr-FR" sz="1200" dirty="0">
              <a:latin typeface="Corbel" panose="020B0503020204020204" pitchFamily="34" charset="0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5892589" y="11008859"/>
            <a:ext cx="3823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11. </a:t>
            </a:r>
            <a:r>
              <a:rPr lang="fr-FR" sz="1200" dirty="0" smtClean="0">
                <a:latin typeface="Corbel" panose="020B0503020204020204" pitchFamily="34" charset="0"/>
              </a:rPr>
              <a:t>Je mets ma capuche </a:t>
            </a:r>
            <a:r>
              <a:rPr lang="fr-FR" sz="1200" b="1" dirty="0" smtClean="0">
                <a:latin typeface="Corbel" panose="020B0503020204020204" pitchFamily="34" charset="0"/>
              </a:rPr>
              <a:t>sans toucher l’extérieur</a:t>
            </a:r>
          </a:p>
          <a:p>
            <a:endParaRPr lang="fr-FR" sz="1200" b="1" dirty="0" smtClean="0">
              <a:latin typeface="Corbel" panose="020B0503020204020204" pitchFamily="34" charset="0"/>
            </a:endParaRPr>
          </a:p>
          <a:p>
            <a:r>
              <a:rPr lang="fr-FR" sz="12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12. </a:t>
            </a:r>
            <a:r>
              <a:rPr lang="fr-FR" sz="1200" dirty="0" smtClean="0">
                <a:latin typeface="Corbel" panose="020B0503020204020204" pitchFamily="34" charset="0"/>
              </a:rPr>
              <a:t>J’enfile mes gants réutilisables</a:t>
            </a:r>
            <a:endParaRPr lang="fr-FR" sz="1200" dirty="0">
              <a:latin typeface="Corbel" panose="020B0503020204020204" pitchFamily="34" charset="0"/>
            </a:endParaRPr>
          </a:p>
        </p:txBody>
      </p:sp>
      <p:grpSp>
        <p:nvGrpSpPr>
          <p:cNvPr id="96" name="Groupe 95"/>
          <p:cNvGrpSpPr/>
          <p:nvPr/>
        </p:nvGrpSpPr>
        <p:grpSpPr>
          <a:xfrm>
            <a:off x="81567" y="8488973"/>
            <a:ext cx="1088846" cy="1661668"/>
            <a:chOff x="81567" y="7354983"/>
            <a:chExt cx="1088846" cy="1661668"/>
          </a:xfrm>
        </p:grpSpPr>
        <p:pic>
          <p:nvPicPr>
            <p:cNvPr id="70" name="Image 6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98433" y="7754623"/>
              <a:ext cx="1440000" cy="1080000"/>
            </a:xfrm>
            <a:prstGeom prst="rect">
              <a:avLst/>
            </a:prstGeom>
          </p:spPr>
        </p:pic>
        <p:sp>
          <p:nvSpPr>
            <p:cNvPr id="80" name="Rectangle 79"/>
            <p:cNvSpPr/>
            <p:nvPr/>
          </p:nvSpPr>
          <p:spPr>
            <a:xfrm>
              <a:off x="88514" y="7576651"/>
              <a:ext cx="1081899" cy="1440000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532442" y="735498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rgbClr val="0070C0"/>
                  </a:solidFill>
                  <a:latin typeface="Corbel" panose="020B0503020204020204" pitchFamily="34" charset="0"/>
                  <a:sym typeface="Wingdings" panose="05000000000000000000" pitchFamily="2" charset="2"/>
                </a:rPr>
                <a:t>8</a:t>
              </a:r>
              <a:endParaRPr lang="fr-FR" sz="1200" b="1" dirty="0">
                <a:solidFill>
                  <a:srgbClr val="0070C0"/>
                </a:solidFill>
                <a:latin typeface="Corbel" panose="020B0503020204020204" pitchFamily="34" charset="0"/>
              </a:endParaRPr>
            </a:p>
          </p:txBody>
        </p:sp>
      </p:grpSp>
      <p:grpSp>
        <p:nvGrpSpPr>
          <p:cNvPr id="97" name="Groupe 96"/>
          <p:cNvGrpSpPr/>
          <p:nvPr/>
        </p:nvGrpSpPr>
        <p:grpSpPr>
          <a:xfrm>
            <a:off x="1388584" y="8443031"/>
            <a:ext cx="1358076" cy="1707610"/>
            <a:chOff x="1493359" y="7318566"/>
            <a:chExt cx="1358076" cy="1707610"/>
          </a:xfrm>
        </p:grpSpPr>
        <p:grpSp>
          <p:nvGrpSpPr>
            <p:cNvPr id="93" name="Groupe 92"/>
            <p:cNvGrpSpPr/>
            <p:nvPr/>
          </p:nvGrpSpPr>
          <p:grpSpPr>
            <a:xfrm>
              <a:off x="1493359" y="7586176"/>
              <a:ext cx="1358076" cy="1440000"/>
              <a:chOff x="1493359" y="7586176"/>
              <a:chExt cx="1358076" cy="14400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93359" y="7586176"/>
                <a:ext cx="1358076" cy="1440000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85" name="Image 84"/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" t="16720" r="60844" b="33823"/>
              <a:stretch/>
            </p:blipFill>
            <p:spPr>
              <a:xfrm rot="5400000">
                <a:off x="1471220" y="7640176"/>
                <a:ext cx="1402355" cy="1332000"/>
              </a:xfrm>
              <a:prstGeom prst="rect">
                <a:avLst/>
              </a:prstGeom>
            </p:spPr>
          </p:pic>
        </p:grpSp>
        <p:sp>
          <p:nvSpPr>
            <p:cNvPr id="30" name="ZoneTexte 29"/>
            <p:cNvSpPr txBox="1"/>
            <p:nvPr/>
          </p:nvSpPr>
          <p:spPr>
            <a:xfrm>
              <a:off x="2011135" y="7318566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rgbClr val="0070C0"/>
                  </a:solidFill>
                  <a:latin typeface="Corbel" panose="020B0503020204020204" pitchFamily="34" charset="0"/>
                  <a:sym typeface="Wingdings" panose="05000000000000000000" pitchFamily="2" charset="2"/>
                </a:rPr>
                <a:t>9</a:t>
              </a:r>
              <a:endParaRPr lang="fr-FR" sz="1200" b="1" dirty="0">
                <a:solidFill>
                  <a:srgbClr val="0070C0"/>
                </a:solidFill>
                <a:latin typeface="Corbel" panose="020B0503020204020204" pitchFamily="34" charset="0"/>
              </a:endParaRPr>
            </a:p>
          </p:txBody>
        </p:sp>
      </p:grpSp>
      <p:grpSp>
        <p:nvGrpSpPr>
          <p:cNvPr id="98" name="Groupe 97"/>
          <p:cNvGrpSpPr/>
          <p:nvPr/>
        </p:nvGrpSpPr>
        <p:grpSpPr>
          <a:xfrm>
            <a:off x="2976184" y="8488973"/>
            <a:ext cx="3110191" cy="1742754"/>
            <a:chOff x="3174739" y="7364972"/>
            <a:chExt cx="3110191" cy="1742754"/>
          </a:xfrm>
        </p:grpSpPr>
        <p:grpSp>
          <p:nvGrpSpPr>
            <p:cNvPr id="91" name="Groupe 90"/>
            <p:cNvGrpSpPr/>
            <p:nvPr/>
          </p:nvGrpSpPr>
          <p:grpSpPr>
            <a:xfrm>
              <a:off x="3174739" y="7595724"/>
              <a:ext cx="3110191" cy="1512002"/>
              <a:chOff x="4268220" y="7530930"/>
              <a:chExt cx="3110191" cy="1512002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4268220" y="7530930"/>
                <a:ext cx="3110191" cy="1440000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90" name="Groupe 89"/>
              <p:cNvGrpSpPr/>
              <p:nvPr/>
            </p:nvGrpSpPr>
            <p:grpSpPr>
              <a:xfrm>
                <a:off x="4284492" y="7540456"/>
                <a:ext cx="3093919" cy="1502476"/>
                <a:chOff x="4284492" y="7540235"/>
                <a:chExt cx="3093919" cy="1467729"/>
              </a:xfrm>
            </p:grpSpPr>
            <p:pic>
              <p:nvPicPr>
                <p:cNvPr id="72" name="Image 71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4110491" y="7714236"/>
                  <a:ext cx="1392001" cy="1044000"/>
                </a:xfrm>
                <a:prstGeom prst="rect">
                  <a:avLst/>
                </a:prstGeom>
              </p:spPr>
            </p:pic>
            <p:pic>
              <p:nvPicPr>
                <p:cNvPr id="73" name="Image 72"/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5203768" y="7714236"/>
                  <a:ext cx="1392001" cy="1044000"/>
                </a:xfrm>
                <a:prstGeom prst="rect">
                  <a:avLst/>
                </a:prstGeom>
              </p:spPr>
            </p:pic>
            <p:grpSp>
              <p:nvGrpSpPr>
                <p:cNvPr id="89" name="Groupe 88"/>
                <p:cNvGrpSpPr/>
                <p:nvPr/>
              </p:nvGrpSpPr>
              <p:grpSpPr>
                <a:xfrm>
                  <a:off x="6336139" y="7565097"/>
                  <a:ext cx="1042272" cy="1442867"/>
                  <a:chOff x="6355189" y="7584147"/>
                  <a:chExt cx="1042272" cy="1442867"/>
                </a:xfrm>
              </p:grpSpPr>
              <p:pic>
                <p:nvPicPr>
                  <p:cNvPr id="87" name="Image 86" descr="test masque 2.gif"/>
                  <p:cNvPicPr>
                    <a:picLocks noChangeAspect="1"/>
                  </p:cNvPicPr>
                  <p:nvPr/>
                </p:nvPicPr>
                <p:blipFill>
                  <a:blip r:embed="rId18"/>
                  <a:srcRect l="56983" r="2514" b="6896"/>
                  <a:stretch>
                    <a:fillRect/>
                  </a:stretch>
                </p:blipFill>
                <p:spPr>
                  <a:xfrm>
                    <a:off x="6509652" y="7584147"/>
                    <a:ext cx="828959" cy="1234859"/>
                  </a:xfrm>
                  <a:prstGeom prst="rect">
                    <a:avLst/>
                  </a:prstGeom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sp>
                <p:nvSpPr>
                  <p:cNvPr id="88" name="ZoneTexte 87"/>
                  <p:cNvSpPr txBox="1"/>
                  <p:nvPr/>
                </p:nvSpPr>
                <p:spPr>
                  <a:xfrm>
                    <a:off x="6355189" y="8780793"/>
                    <a:ext cx="1042272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fr-FR" sz="1000" b="1" dirty="0" smtClean="0">
                        <a:solidFill>
                          <a:srgbClr val="FF0000"/>
                        </a:solidFill>
                        <a:latin typeface="Corbel" panose="020B0503020204020204" pitchFamily="34" charset="0"/>
                      </a:rPr>
                      <a:t>Test étanchéité</a:t>
                    </a:r>
                    <a:endParaRPr lang="fr-FR" sz="1000" b="1" dirty="0">
                      <a:solidFill>
                        <a:srgbClr val="FF0000"/>
                      </a:solidFill>
                      <a:latin typeface="Corbel" panose="020B0503020204020204" pitchFamily="34" charset="0"/>
                    </a:endParaRPr>
                  </a:p>
                </p:txBody>
              </p:sp>
            </p:grpSp>
          </p:grpSp>
        </p:grpSp>
        <p:sp>
          <p:nvSpPr>
            <p:cNvPr id="94" name="ZoneTexte 93"/>
            <p:cNvSpPr txBox="1"/>
            <p:nvPr/>
          </p:nvSpPr>
          <p:spPr>
            <a:xfrm>
              <a:off x="4640773" y="7364972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rgbClr val="0070C0"/>
                  </a:solidFill>
                  <a:latin typeface="Corbel" panose="020B0503020204020204" pitchFamily="34" charset="0"/>
                  <a:sym typeface="Wingdings" panose="05000000000000000000" pitchFamily="2" charset="2"/>
                </a:rPr>
                <a:t>10</a:t>
              </a:r>
              <a:endParaRPr lang="fr-FR" sz="1200" b="1" dirty="0">
                <a:solidFill>
                  <a:srgbClr val="0070C0"/>
                </a:solidFill>
                <a:latin typeface="Corbel" panose="020B0503020204020204" pitchFamily="34" charset="0"/>
              </a:endParaRPr>
            </a:p>
          </p:txBody>
        </p:sp>
      </p:grpSp>
      <p:grpSp>
        <p:nvGrpSpPr>
          <p:cNvPr id="103" name="Groupe 102"/>
          <p:cNvGrpSpPr/>
          <p:nvPr/>
        </p:nvGrpSpPr>
        <p:grpSpPr>
          <a:xfrm>
            <a:off x="35669" y="10496363"/>
            <a:ext cx="3185348" cy="1685797"/>
            <a:chOff x="35669" y="9662998"/>
            <a:chExt cx="3185348" cy="1685797"/>
          </a:xfrm>
        </p:grpSpPr>
        <p:sp>
          <p:nvSpPr>
            <p:cNvPr id="81" name="ZoneTexte 80"/>
            <p:cNvSpPr txBox="1"/>
            <p:nvPr/>
          </p:nvSpPr>
          <p:spPr>
            <a:xfrm>
              <a:off x="1537071" y="9662998"/>
              <a:ext cx="3353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rgbClr val="0070C0"/>
                  </a:solidFill>
                  <a:latin typeface="Corbel" panose="020B0503020204020204" pitchFamily="34" charset="0"/>
                  <a:sym typeface="Wingdings" panose="05000000000000000000" pitchFamily="2" charset="2"/>
                </a:rPr>
                <a:t>11</a:t>
              </a:r>
              <a:endParaRPr lang="fr-FR" sz="1200" b="1" dirty="0">
                <a:solidFill>
                  <a:srgbClr val="0070C0"/>
                </a:solidFill>
                <a:latin typeface="Corbel" panose="020B0503020204020204" pitchFamily="34" charset="0"/>
              </a:endParaRPr>
            </a:p>
          </p:txBody>
        </p:sp>
        <p:grpSp>
          <p:nvGrpSpPr>
            <p:cNvPr id="102" name="Groupe 101"/>
            <p:cNvGrpSpPr/>
            <p:nvPr/>
          </p:nvGrpSpPr>
          <p:grpSpPr>
            <a:xfrm>
              <a:off x="35669" y="9908795"/>
              <a:ext cx="3185348" cy="1440000"/>
              <a:chOff x="35669" y="9908795"/>
              <a:chExt cx="3185348" cy="1440000"/>
            </a:xfrm>
          </p:grpSpPr>
          <p:pic>
            <p:nvPicPr>
              <p:cNvPr id="75" name="Image 74"/>
              <p:cNvPicPr>
                <a:picLocks noChangeAspect="1"/>
              </p:cNvPicPr>
              <p:nvPr/>
            </p:nvPicPr>
            <p:blipFill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48" t="9065" r="39616" b="18282"/>
              <a:stretch/>
            </p:blipFill>
            <p:spPr>
              <a:xfrm rot="5400000">
                <a:off x="192416" y="9781969"/>
                <a:ext cx="1405056" cy="1674000"/>
              </a:xfrm>
              <a:prstGeom prst="rect">
                <a:avLst/>
              </a:prstGeom>
            </p:spPr>
          </p:pic>
          <p:pic>
            <p:nvPicPr>
              <p:cNvPr id="77" name="Image 76"/>
              <p:cNvPicPr>
                <a:picLocks noChangeAspect="1"/>
              </p:cNvPicPr>
              <p:nvPr/>
            </p:nvPicPr>
            <p:blipFill rotWithShape="1"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212" r="57247" b="11596"/>
              <a:stretch/>
            </p:blipFill>
            <p:spPr>
              <a:xfrm rot="5400000">
                <a:off x="1795722" y="9898074"/>
                <a:ext cx="1410590" cy="1440000"/>
              </a:xfrm>
              <a:prstGeom prst="rect">
                <a:avLst/>
              </a:prstGeom>
            </p:spPr>
          </p:pic>
          <p:sp>
            <p:nvSpPr>
              <p:cNvPr id="101" name="Rectangle 100"/>
              <p:cNvSpPr/>
              <p:nvPr/>
            </p:nvSpPr>
            <p:spPr>
              <a:xfrm>
                <a:off x="35669" y="9908795"/>
                <a:ext cx="3174697" cy="1440000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12" name="Groupe 111"/>
          <p:cNvGrpSpPr/>
          <p:nvPr/>
        </p:nvGrpSpPr>
        <p:grpSpPr>
          <a:xfrm>
            <a:off x="3609777" y="10484524"/>
            <a:ext cx="2203982" cy="1688196"/>
            <a:chOff x="3637691" y="9680257"/>
            <a:chExt cx="2203982" cy="1688196"/>
          </a:xfrm>
        </p:grpSpPr>
        <p:grpSp>
          <p:nvGrpSpPr>
            <p:cNvPr id="105" name="Groupe 104"/>
            <p:cNvGrpSpPr/>
            <p:nvPr/>
          </p:nvGrpSpPr>
          <p:grpSpPr>
            <a:xfrm>
              <a:off x="3637691" y="9919155"/>
              <a:ext cx="2203982" cy="1449298"/>
              <a:chOff x="3153230" y="9893819"/>
              <a:chExt cx="2203982" cy="1449298"/>
            </a:xfrm>
          </p:grpSpPr>
          <p:pic>
            <p:nvPicPr>
              <p:cNvPr id="99" name="Image 98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2973680" y="10083117"/>
                <a:ext cx="1440000" cy="1080000"/>
              </a:xfrm>
              <a:prstGeom prst="rect">
                <a:avLst/>
              </a:prstGeom>
            </p:spPr>
          </p:pic>
          <p:pic>
            <p:nvPicPr>
              <p:cNvPr id="100" name="Image 99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097212" y="10083117"/>
                <a:ext cx="1440000" cy="1080000"/>
              </a:xfrm>
              <a:prstGeom prst="rect">
                <a:avLst/>
              </a:prstGeom>
            </p:spPr>
          </p:pic>
          <p:sp>
            <p:nvSpPr>
              <p:cNvPr id="104" name="Rectangle 103"/>
              <p:cNvSpPr/>
              <p:nvPr/>
            </p:nvSpPr>
            <p:spPr>
              <a:xfrm>
                <a:off x="3153230" y="9893819"/>
                <a:ext cx="2203982" cy="1440000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06" name="ZoneTexte 105"/>
            <p:cNvSpPr txBox="1"/>
            <p:nvPr/>
          </p:nvSpPr>
          <p:spPr>
            <a:xfrm>
              <a:off x="4571431" y="9680257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rgbClr val="0070C0"/>
                  </a:solidFill>
                  <a:latin typeface="Corbel" panose="020B0503020204020204" pitchFamily="34" charset="0"/>
                  <a:sym typeface="Wingdings" panose="05000000000000000000" pitchFamily="2" charset="2"/>
                </a:rPr>
                <a:t>12</a:t>
              </a:r>
              <a:endParaRPr lang="fr-FR" sz="1200" b="1" dirty="0">
                <a:solidFill>
                  <a:srgbClr val="0070C0"/>
                </a:solidFill>
                <a:latin typeface="Corbel" panose="020B0503020204020204" pitchFamily="34" charset="0"/>
              </a:endParaRPr>
            </a:p>
          </p:txBody>
        </p:sp>
      </p:grpSp>
      <p:sp>
        <p:nvSpPr>
          <p:cNvPr id="108" name="Ellipse 107"/>
          <p:cNvSpPr/>
          <p:nvPr/>
        </p:nvSpPr>
        <p:spPr>
          <a:xfrm>
            <a:off x="369583" y="10863190"/>
            <a:ext cx="432485" cy="45719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/>
          <p:cNvSpPr/>
          <p:nvPr/>
        </p:nvSpPr>
        <p:spPr>
          <a:xfrm>
            <a:off x="833335" y="10780260"/>
            <a:ext cx="432485" cy="45719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3" name="Image 11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572500" y="11416350"/>
            <a:ext cx="935973" cy="865523"/>
          </a:xfrm>
          <a:prstGeom prst="rect">
            <a:avLst/>
          </a:prstGeom>
        </p:spPr>
      </p:pic>
      <p:sp>
        <p:nvSpPr>
          <p:cNvPr id="114" name="ZoneTexte 113"/>
          <p:cNvSpPr txBox="1"/>
          <p:nvPr/>
        </p:nvSpPr>
        <p:spPr>
          <a:xfrm>
            <a:off x="8047690" y="11939567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C00000"/>
                </a:solidFill>
                <a:latin typeface="Corbel" panose="020B0503020204020204" pitchFamily="34" charset="0"/>
              </a:rPr>
              <a:t>a</a:t>
            </a:r>
            <a:r>
              <a:rPr lang="fr-FR" sz="11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u moins</a:t>
            </a:r>
            <a:endParaRPr lang="fr-FR" sz="11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95" name="ZoneTexte 94"/>
          <p:cNvSpPr txBox="1"/>
          <p:nvPr/>
        </p:nvSpPr>
        <p:spPr>
          <a:xfrm>
            <a:off x="52456" y="1545439"/>
            <a:ext cx="207187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Avant, assurez vous que rien ne manque de la zone d’habillage/déshabillage</a:t>
            </a:r>
            <a:endParaRPr lang="fr-FR" sz="13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pic>
        <p:nvPicPr>
          <p:cNvPr id="107" name="Image 10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08108" y="1012081"/>
            <a:ext cx="547391" cy="616929"/>
          </a:xfrm>
          <a:prstGeom prst="rect">
            <a:avLst/>
          </a:prstGeom>
        </p:spPr>
      </p:pic>
      <p:sp>
        <p:nvSpPr>
          <p:cNvPr id="110" name="ZoneTexte 109"/>
          <p:cNvSpPr txBox="1"/>
          <p:nvPr/>
        </p:nvSpPr>
        <p:spPr>
          <a:xfrm>
            <a:off x="2285392" y="1342307"/>
            <a:ext cx="12554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o"/>
            </a:pPr>
            <a:r>
              <a:rPr lang="fr-FR" sz="1200" dirty="0" smtClean="0">
                <a:latin typeface="Corbel" panose="020B0503020204020204" pitchFamily="34" charset="0"/>
                <a:sym typeface="Wingdings" panose="05000000000000000000" pitchFamily="2" charset="2"/>
              </a:rPr>
              <a:t>Table</a:t>
            </a:r>
          </a:p>
          <a:p>
            <a:pPr marL="285750" indent="-285750">
              <a:buFont typeface="Wingdings" panose="05000000000000000000" pitchFamily="2" charset="2"/>
              <a:buChar char="o"/>
            </a:pPr>
            <a:endParaRPr lang="fr-FR" sz="1200" dirty="0" smtClean="0">
              <a:latin typeface="Corbel" panose="020B0503020204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o"/>
            </a:pPr>
            <a:r>
              <a:rPr lang="fr-FR" sz="1200" dirty="0" smtClean="0">
                <a:latin typeface="Corbel" panose="020B0503020204020204" pitchFamily="34" charset="0"/>
                <a:sym typeface="Wingdings" panose="05000000000000000000" pitchFamily="2" charset="2"/>
              </a:rPr>
              <a:t>Chaise</a:t>
            </a:r>
          </a:p>
          <a:p>
            <a:pPr marL="285750" indent="-285750">
              <a:buFont typeface="Wingdings" panose="05000000000000000000" pitchFamily="2" charset="2"/>
              <a:buChar char="o"/>
            </a:pPr>
            <a:endParaRPr lang="fr-FR" sz="1200" dirty="0">
              <a:latin typeface="Corbel" panose="020B0503020204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o"/>
            </a:pPr>
            <a:r>
              <a:rPr lang="fr-FR" sz="1200" dirty="0">
                <a:latin typeface="Corbel" panose="020B0503020204020204" pitchFamily="34" charset="0"/>
                <a:sym typeface="Wingdings" panose="05000000000000000000" pitchFamily="2" charset="2"/>
              </a:rPr>
              <a:t>Miroir </a:t>
            </a:r>
            <a:r>
              <a:rPr lang="fr-FR" sz="1200" dirty="0" smtClean="0">
                <a:latin typeface="Corbel" panose="020B0503020204020204" pitchFamily="34" charset="0"/>
                <a:sym typeface="Wingdings" panose="05000000000000000000" pitchFamily="2" charset="2"/>
              </a:rPr>
              <a:t>mural</a:t>
            </a:r>
            <a:endParaRPr lang="fr-FR" sz="1200" dirty="0">
              <a:latin typeface="Corbel" panose="020B0503020204020204" pitchFamily="34" charset="0"/>
              <a:sym typeface="Wingdings" panose="05000000000000000000" pitchFamily="2" charset="2"/>
            </a:endParaRPr>
          </a:p>
        </p:txBody>
      </p:sp>
      <p:sp>
        <p:nvSpPr>
          <p:cNvPr id="118" name="ZoneTexte 117"/>
          <p:cNvSpPr txBox="1"/>
          <p:nvPr/>
        </p:nvSpPr>
        <p:spPr>
          <a:xfrm>
            <a:off x="3553809" y="1338346"/>
            <a:ext cx="25218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o"/>
            </a:pPr>
            <a:r>
              <a:rPr lang="fr-FR" sz="1200" dirty="0" smtClean="0">
                <a:latin typeface="Corbel" panose="020B0503020204020204" pitchFamily="34" charset="0"/>
                <a:sym typeface="Wingdings" panose="05000000000000000000" pitchFamily="2" charset="2"/>
              </a:rPr>
              <a:t>Lingettes désinfectante</a:t>
            </a:r>
          </a:p>
          <a:p>
            <a:pPr marL="285750" indent="-285750">
              <a:buFont typeface="Wingdings" panose="05000000000000000000" pitchFamily="2" charset="2"/>
              <a:buChar char="o"/>
            </a:pPr>
            <a:endParaRPr lang="fr-FR" sz="1200" dirty="0" smtClean="0">
              <a:latin typeface="Corbel" panose="020B0503020204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o"/>
            </a:pPr>
            <a:r>
              <a:rPr lang="fr-FR" sz="1200" dirty="0">
                <a:latin typeface="Corbel" panose="020B0503020204020204" pitchFamily="34" charset="0"/>
                <a:sym typeface="Wingdings" panose="05000000000000000000" pitchFamily="2" charset="2"/>
              </a:rPr>
              <a:t>Crochet </a:t>
            </a:r>
            <a:r>
              <a:rPr lang="fr-FR" sz="1200" dirty="0" smtClean="0">
                <a:latin typeface="Corbel" panose="020B0503020204020204" pitchFamily="34" charset="0"/>
                <a:sym typeface="Wingdings" panose="05000000000000000000" pitchFamily="2" charset="2"/>
              </a:rPr>
              <a:t>porte manteau mural</a:t>
            </a:r>
          </a:p>
          <a:p>
            <a:pPr marL="285750" indent="-285750">
              <a:buFont typeface="Wingdings" panose="05000000000000000000" pitchFamily="2" charset="2"/>
              <a:buChar char="o"/>
            </a:pPr>
            <a:endParaRPr lang="fr-FR" sz="1200" dirty="0">
              <a:latin typeface="Corbel" panose="020B0503020204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o"/>
            </a:pPr>
            <a:r>
              <a:rPr lang="fr-FR" sz="1200" dirty="0">
                <a:latin typeface="Corbel" panose="020B0503020204020204" pitchFamily="34" charset="0"/>
                <a:sym typeface="Wingdings" panose="05000000000000000000" pitchFamily="2" charset="2"/>
              </a:rPr>
              <a:t>Sac/boite pour ranger le </a:t>
            </a:r>
            <a:r>
              <a:rPr lang="fr-FR" sz="1200" dirty="0" smtClean="0">
                <a:latin typeface="Corbel" panose="020B0503020204020204" pitchFamily="34" charset="0"/>
                <a:sym typeface="Wingdings" panose="05000000000000000000" pitchFamily="2" charset="2"/>
              </a:rPr>
              <a:t>masque</a:t>
            </a:r>
            <a:endParaRPr lang="fr-FR" sz="1200" dirty="0">
              <a:latin typeface="Corbel" panose="020B0503020204020204" pitchFamily="34" charset="0"/>
              <a:sym typeface="Wingdings" panose="05000000000000000000" pitchFamily="2" charset="2"/>
            </a:endParaRPr>
          </a:p>
        </p:txBody>
      </p:sp>
      <p:sp>
        <p:nvSpPr>
          <p:cNvPr id="119" name="ZoneTexte 118"/>
          <p:cNvSpPr txBox="1"/>
          <p:nvPr/>
        </p:nvSpPr>
        <p:spPr>
          <a:xfrm>
            <a:off x="6086376" y="1333228"/>
            <a:ext cx="342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o"/>
            </a:pPr>
            <a:r>
              <a:rPr lang="fr-FR" sz="1200" dirty="0" smtClean="0">
                <a:latin typeface="Corbel" panose="020B0503020204020204" pitchFamily="34" charset="0"/>
                <a:sym typeface="Wingdings" panose="05000000000000000000" pitchFamily="2" charset="2"/>
              </a:rPr>
              <a:t>Les EPI  rangés sur la table:</a:t>
            </a:r>
          </a:p>
          <a:p>
            <a:r>
              <a:rPr lang="fr-FR" sz="1200" dirty="0" smtClean="0">
                <a:latin typeface="Corbel" panose="020B0503020204020204" pitchFamily="34" charset="0"/>
                <a:sym typeface="Wingdings" panose="05000000000000000000" pitchFamily="2" charset="2"/>
              </a:rPr>
              <a:t>lunettes, bouchons/casque anti-bruit, masque respiratoire, </a:t>
            </a:r>
            <a:r>
              <a:rPr lang="fr-FR" sz="1200" dirty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fr-FR" sz="1200" dirty="0" smtClean="0">
                <a:latin typeface="Corbel" panose="020B0503020204020204" pitchFamily="34" charset="0"/>
                <a:sym typeface="Wingdings" panose="05000000000000000000" pitchFamily="2" charset="2"/>
              </a:rPr>
              <a:t>gants usage unique, 	gants réutilisables, combinaison antistatique de type 4/5</a:t>
            </a:r>
          </a:p>
        </p:txBody>
      </p:sp>
      <p:grpSp>
        <p:nvGrpSpPr>
          <p:cNvPr id="29" name="Groupe 28"/>
          <p:cNvGrpSpPr/>
          <p:nvPr/>
        </p:nvGrpSpPr>
        <p:grpSpPr>
          <a:xfrm>
            <a:off x="2097149" y="1342753"/>
            <a:ext cx="7411324" cy="1031220"/>
            <a:chOff x="2097149" y="1342753"/>
            <a:chExt cx="7173984" cy="1031220"/>
          </a:xfrm>
        </p:grpSpPr>
        <p:sp>
          <p:nvSpPr>
            <p:cNvPr id="111" name="Accolade ouvrante 110"/>
            <p:cNvSpPr/>
            <p:nvPr/>
          </p:nvSpPr>
          <p:spPr>
            <a:xfrm>
              <a:off x="2097149" y="1349199"/>
              <a:ext cx="258242" cy="1021538"/>
            </a:xfrm>
            <a:prstGeom prst="leftBrace">
              <a:avLst>
                <a:gd name="adj1" fmla="val 25475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3" name="Connecteur droit 22"/>
            <p:cNvCxnSpPr/>
            <p:nvPr/>
          </p:nvCxnSpPr>
          <p:spPr>
            <a:xfrm flipV="1">
              <a:off x="2359133" y="1342753"/>
              <a:ext cx="691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126"/>
            <p:cNvCxnSpPr/>
            <p:nvPr/>
          </p:nvCxnSpPr>
          <p:spPr>
            <a:xfrm flipV="1">
              <a:off x="2350213" y="2373973"/>
              <a:ext cx="691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9259101" y="1349199"/>
              <a:ext cx="0" cy="10215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Image 2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210366" y="2101996"/>
            <a:ext cx="6664452" cy="40233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8662" y="12485754"/>
            <a:ext cx="92431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000" dirty="0">
                <a:latin typeface="Calibri Light" panose="020F0302020204030204" pitchFamily="34" charset="0"/>
              </a:rPr>
              <a:t>Document issu du groupe de travail inter-SPSTi « Webinaire EPI » Présanse AUVERGNE – RHÔNE - ALPES      version du 07/12/2022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31086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</TotalTime>
  <Words>249</Words>
  <Application>Microsoft Office PowerPoint</Application>
  <PresentationFormat>A3 (297 x 420 mm)</PresentationFormat>
  <Paragraphs>47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Corbel</vt:lpstr>
      <vt:lpstr>Wingdings</vt:lpstr>
      <vt:lpstr>Thème Office</vt:lpstr>
      <vt:lpstr>Présentation PowerPoint</vt:lpstr>
    </vt:vector>
  </TitlesOfParts>
  <Company>MC2A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Vladut Nicoleta-Ioana</dc:creator>
  <cp:lastModifiedBy>VLADUT Nicoleta-Ioana</cp:lastModifiedBy>
  <cp:revision>20</cp:revision>
  <cp:lastPrinted>2021-10-20T16:56:45Z</cp:lastPrinted>
  <dcterms:created xsi:type="dcterms:W3CDTF">2021-10-20T15:03:06Z</dcterms:created>
  <dcterms:modified xsi:type="dcterms:W3CDTF">2022-12-07T18:35:35Z</dcterms:modified>
</cp:coreProperties>
</file>