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CE97B-FF0E-4B0E-A8B9-21104B18EC65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7ABE8-9E1E-48AF-89FF-12F259384C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78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7ABE8-9E1E-48AF-89FF-12F259384C6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8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4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9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42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02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8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1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5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00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17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B58D-0CA9-44F9-8991-E1B52CEC2766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4BD9-A629-409A-A4D6-092DD2DD6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85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" t="8801" r="74817" b="4579"/>
          <a:stretch/>
        </p:blipFill>
        <p:spPr>
          <a:xfrm>
            <a:off x="240634" y="604623"/>
            <a:ext cx="1903729" cy="216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5" t="5290" r="49791" b="4419"/>
          <a:stretch/>
        </p:blipFill>
        <p:spPr>
          <a:xfrm>
            <a:off x="2492948" y="604623"/>
            <a:ext cx="2037074" cy="21600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30374" y="52387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</a:t>
            </a:r>
            <a:endParaRPr lang="fr-FR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4217" y="2778761"/>
            <a:ext cx="220621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orbel" panose="020B0503020204020204" pitchFamily="34" charset="0"/>
              </a:rPr>
              <a:t>Faites </a:t>
            </a:r>
            <a:r>
              <a:rPr lang="fr-FR" sz="1400" b="1" dirty="0">
                <a:latin typeface="Corbel" panose="020B0503020204020204" pitchFamily="34" charset="0"/>
              </a:rPr>
              <a:t>un lavage </a:t>
            </a:r>
            <a:r>
              <a:rPr lang="fr-FR" sz="1400" b="1" dirty="0" smtClean="0">
                <a:latin typeface="Corbel" panose="020B0503020204020204" pitchFamily="34" charset="0"/>
              </a:rPr>
              <a:t>immédiat</a:t>
            </a:r>
          </a:p>
          <a:p>
            <a:pPr algn="ctr"/>
            <a:r>
              <a:rPr lang="fr-FR" sz="1400" dirty="0" smtClean="0">
                <a:latin typeface="Corbel" panose="020B0503020204020204" pitchFamily="34" charset="0"/>
              </a:rPr>
              <a:t>de </a:t>
            </a:r>
            <a:r>
              <a:rPr lang="fr-FR" sz="1400" dirty="0">
                <a:latin typeface="Corbel" panose="020B0503020204020204" pitchFamily="34" charset="0"/>
              </a:rPr>
              <a:t>l</a:t>
            </a:r>
            <a:r>
              <a:rPr lang="fr-FR" sz="1400" b="1" dirty="0">
                <a:solidFill>
                  <a:srgbClr val="FF0000"/>
                </a:solidFill>
                <a:latin typeface="Corbel" panose="020B0503020204020204" pitchFamily="34" charset="0"/>
              </a:rPr>
              <a:t>’œil </a:t>
            </a:r>
            <a:r>
              <a:rPr lang="fr-FR" sz="1400" dirty="0" smtClean="0">
                <a:latin typeface="Corbel" panose="020B0503020204020204" pitchFamily="34" charset="0"/>
              </a:rPr>
              <a:t>ou des </a:t>
            </a:r>
            <a:r>
              <a:rPr lang="fr-FR" sz="14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2 yeux</a:t>
            </a:r>
          </a:p>
          <a:p>
            <a:r>
              <a:rPr lang="fr-FR" sz="1400" b="1" dirty="0" smtClean="0">
                <a:latin typeface="Corbel" panose="020B0503020204020204" pitchFamily="34" charset="0"/>
              </a:rPr>
              <a:t>avec </a:t>
            </a:r>
            <a:r>
              <a:rPr lang="fr-FR" sz="1400" b="1" dirty="0">
                <a:latin typeface="Corbel" panose="020B0503020204020204" pitchFamily="34" charset="0"/>
              </a:rPr>
              <a:t>les flacons </a:t>
            </a:r>
            <a:r>
              <a:rPr lang="fr-FR" sz="1400" b="1" dirty="0" smtClean="0">
                <a:latin typeface="Corbel" panose="020B0503020204020204" pitchFamily="34" charset="0"/>
              </a:rPr>
              <a:t>rince-œil</a:t>
            </a:r>
          </a:p>
          <a:p>
            <a:pPr algn="ctr"/>
            <a:endParaRPr lang="fr-FR" sz="500" dirty="0" smtClean="0">
              <a:latin typeface="Corbel" panose="020B0503020204020204" pitchFamily="34" charset="0"/>
            </a:endParaRPr>
          </a:p>
          <a:p>
            <a:pPr algn="ctr"/>
            <a:r>
              <a:rPr lang="fr-FR" sz="1400" dirty="0">
                <a:latin typeface="Corbel" panose="020B0503020204020204" pitchFamily="34" charset="0"/>
              </a:rPr>
              <a:t>Il faut rincer immédiatement, si possible </a:t>
            </a:r>
            <a:r>
              <a:rPr lang="fr-FR" sz="1400" b="1" dirty="0">
                <a:latin typeface="Corbel" panose="020B0503020204020204" pitchFamily="34" charset="0"/>
              </a:rPr>
              <a:t>dans la première minute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494" y="4183537"/>
            <a:ext cx="432000" cy="50597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30" t="5677" r="25712" b="4032"/>
          <a:stretch/>
        </p:blipFill>
        <p:spPr>
          <a:xfrm>
            <a:off x="5182818" y="604623"/>
            <a:ext cx="1990088" cy="2160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430785" y="560411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</a:t>
            </a:r>
            <a:endParaRPr lang="fr-FR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04103" y="2778761"/>
            <a:ext cx="2516613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rbel" panose="020B0503020204020204" pitchFamily="34" charset="0"/>
              </a:rPr>
              <a:t> Tournez l'œillère jusqu'à ce que l'opercule se brise</a:t>
            </a:r>
          </a:p>
          <a:p>
            <a:pPr algn="ctr"/>
            <a:endParaRPr lang="fr-FR" sz="500" b="1" dirty="0" smtClean="0">
              <a:latin typeface="Corbel" panose="020B0503020204020204" pitchFamily="34" charset="0"/>
            </a:endParaRP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Corbel" panose="020B0503020204020204" pitchFamily="34" charset="0"/>
              </a:rPr>
              <a:t>S</a:t>
            </a:r>
            <a:r>
              <a:rPr lang="fr-FR" sz="1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i projection dans les 2 yeux :</a:t>
            </a:r>
            <a:endParaRPr lang="fr-FR" sz="5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algn="ctr"/>
            <a:r>
              <a:rPr lang="fr-FR" sz="1400" dirty="0">
                <a:latin typeface="Corbel" panose="020B0503020204020204" pitchFamily="34" charset="0"/>
              </a:rPr>
              <a:t>s</a:t>
            </a:r>
            <a:r>
              <a:rPr lang="fr-FR" sz="1400" dirty="0" smtClean="0">
                <a:latin typeface="Corbel" panose="020B0503020204020204" pitchFamily="34" charset="0"/>
              </a:rPr>
              <a:t>e faire aider par un collègue pour ouvrir le </a:t>
            </a:r>
            <a:r>
              <a:rPr lang="fr-FR" sz="1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2ème flacon</a:t>
            </a:r>
          </a:p>
          <a:p>
            <a:pPr algn="ctr"/>
            <a:r>
              <a:rPr lang="fr-FR" sz="1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en même temps</a:t>
            </a:r>
            <a:endParaRPr lang="fr-FR" sz="5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38" t="5295" r="1525" b="5364"/>
          <a:stretch/>
        </p:blipFill>
        <p:spPr>
          <a:xfrm>
            <a:off x="7481134" y="604623"/>
            <a:ext cx="1898993" cy="216000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7149397" y="256913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70C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ou</a:t>
            </a:r>
            <a:endParaRPr lang="fr-FR" sz="1200" b="1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247" y="604623"/>
            <a:ext cx="2089437" cy="216000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9371741" y="2584549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0070C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ou</a:t>
            </a:r>
            <a:endParaRPr lang="fr-FR" sz="1200" b="1" dirty="0">
              <a:solidFill>
                <a:srgbClr val="0070C0"/>
              </a:solidFill>
              <a:latin typeface="Corbel" panose="020B0503020204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86973" y="531712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</a:t>
            </a:r>
            <a:endParaRPr lang="fr-FR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416150" y="517433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</a:t>
            </a:r>
            <a:endParaRPr lang="fr-FR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616988" y="51793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</a:t>
            </a:r>
            <a:endParaRPr lang="fr-FR" sz="2400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778556" y="2777089"/>
            <a:ext cx="7403821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400" b="1" dirty="0" smtClean="0">
                <a:latin typeface="Corbel" panose="020B0503020204020204" pitchFamily="34" charset="0"/>
              </a:rPr>
              <a:t> Écartez vos paupières et fixez l'œillère du flacon sur votre œil pour maintenir l’œil ouvert</a:t>
            </a:r>
          </a:p>
          <a:p>
            <a:pPr algn="ctr">
              <a:spcAft>
                <a:spcPts val="600"/>
              </a:spcAft>
            </a:pPr>
            <a:r>
              <a:rPr lang="fr-FR" sz="1400" b="1" dirty="0" smtClean="0">
                <a:latin typeface="Corbel" panose="020B0503020204020204" pitchFamily="34" charset="0"/>
              </a:rPr>
              <a:t>Presser </a:t>
            </a:r>
            <a:r>
              <a:rPr lang="fr-FR" sz="1400" b="1" dirty="0">
                <a:latin typeface="Corbel" panose="020B0503020204020204" pitchFamily="34" charset="0"/>
              </a:rPr>
              <a:t>doucement le flacon pour laver l’œil </a:t>
            </a:r>
            <a:r>
              <a:rPr lang="fr-FR" sz="1400" b="1" dirty="0" smtClean="0">
                <a:latin typeface="Corbel" panose="020B0503020204020204" pitchFamily="34" charset="0"/>
              </a:rPr>
              <a:t>lentement</a:t>
            </a:r>
          </a:p>
          <a:p>
            <a:pPr algn="ctr">
              <a:spcAft>
                <a:spcPts val="600"/>
              </a:spcAft>
            </a:pPr>
            <a:r>
              <a:rPr lang="fr-FR" sz="1400" b="1" dirty="0" smtClean="0">
                <a:latin typeface="Corbel" panose="020B0503020204020204" pitchFamily="34" charset="0"/>
              </a:rPr>
              <a:t>Videz </a:t>
            </a:r>
            <a:r>
              <a:rPr lang="fr-FR" sz="1400" b="1" dirty="0">
                <a:latin typeface="Corbel" panose="020B0503020204020204" pitchFamily="34" charset="0"/>
              </a:rPr>
              <a:t>complètement un flacon de 500 ml pour 1 œil</a:t>
            </a:r>
          </a:p>
          <a:p>
            <a:pPr algn="ctr"/>
            <a:r>
              <a:rPr lang="fr-FR" sz="1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Si projection dans les 2 yeux : </a:t>
            </a:r>
            <a:r>
              <a:rPr lang="fr-FR" sz="1400" dirty="0" smtClean="0">
                <a:latin typeface="Corbel" panose="020B0503020204020204" pitchFamily="34" charset="0"/>
              </a:rPr>
              <a:t>se faire aider par un collègue pour </a:t>
            </a:r>
            <a:r>
              <a:rPr lang="fr-FR" sz="1400" dirty="0" smtClean="0">
                <a:solidFill>
                  <a:srgbClr val="FF0000"/>
                </a:solidFill>
                <a:latin typeface="Corbel" panose="020B0503020204020204" pitchFamily="34" charset="0"/>
              </a:rPr>
              <a:t>rincer les 2 yeux en même temps</a:t>
            </a:r>
          </a:p>
          <a:p>
            <a:pPr algn="ctr">
              <a:spcBef>
                <a:spcPts val="600"/>
              </a:spcBef>
            </a:pPr>
            <a:r>
              <a:rPr lang="fr-FR" sz="1400" b="1" dirty="0" smtClean="0">
                <a:latin typeface="Corbel" panose="020B0503020204020204" pitchFamily="34" charset="0"/>
              </a:rPr>
              <a:t>Si besoin, utilisez </a:t>
            </a:r>
            <a:r>
              <a:rPr lang="fr-FR" sz="1400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un flacon de plus </a:t>
            </a:r>
            <a:r>
              <a:rPr lang="fr-FR" sz="1400" b="1" dirty="0" smtClean="0">
                <a:latin typeface="Corbel" panose="020B0503020204020204" pitchFamily="34" charset="0"/>
              </a:rPr>
              <a:t>pour continuer le rinçage de l’œil/des yeux</a:t>
            </a:r>
          </a:p>
          <a:p>
            <a:pPr algn="ctr"/>
            <a:r>
              <a:rPr lang="fr-FR" sz="1400" dirty="0" smtClean="0">
                <a:latin typeface="Corbel" panose="020B0503020204020204" pitchFamily="34" charset="0"/>
                <a:sym typeface="Wingdings 3" panose="05040102010807070707" pitchFamily="18" charset="2"/>
              </a:rPr>
              <a:t> </a:t>
            </a:r>
            <a:r>
              <a:rPr lang="fr-FR" sz="1400" dirty="0" smtClean="0">
                <a:latin typeface="Corbel" panose="020B0503020204020204" pitchFamily="34" charset="0"/>
              </a:rPr>
              <a:t>flacon du même KIT ou d’un autre KIT présent sur site (à un autre poste ou en stock)</a:t>
            </a:r>
          </a:p>
          <a:p>
            <a:pPr algn="ctr"/>
            <a:endParaRPr lang="fr-FR" sz="500" dirty="0" smtClean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30374" y="517432"/>
            <a:ext cx="2170062" cy="4251417"/>
          </a:xfrm>
          <a:prstGeom prst="roundRect">
            <a:avLst>
              <a:gd name="adj" fmla="val 55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4941410" y="525455"/>
            <a:ext cx="7157546" cy="4453486"/>
          </a:xfrm>
          <a:prstGeom prst="roundRect">
            <a:avLst>
              <a:gd name="adj" fmla="val 55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2475731" y="523848"/>
            <a:ext cx="2170062" cy="4245001"/>
          </a:xfrm>
          <a:prstGeom prst="roundRect">
            <a:avLst>
              <a:gd name="adj" fmla="val 5578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e 48"/>
          <p:cNvGrpSpPr/>
          <p:nvPr/>
        </p:nvGrpSpPr>
        <p:grpSpPr>
          <a:xfrm>
            <a:off x="-1371" y="5086996"/>
            <a:ext cx="5215264" cy="789450"/>
            <a:chOff x="-1371" y="5805684"/>
            <a:chExt cx="5215264" cy="789450"/>
          </a:xfrm>
        </p:grpSpPr>
        <p:grpSp>
          <p:nvGrpSpPr>
            <p:cNvPr id="41" name="Groupe 40"/>
            <p:cNvGrpSpPr/>
            <p:nvPr/>
          </p:nvGrpSpPr>
          <p:grpSpPr>
            <a:xfrm>
              <a:off x="94217" y="5861574"/>
              <a:ext cx="5119676" cy="733560"/>
              <a:chOff x="69486" y="5681298"/>
              <a:chExt cx="5119676" cy="733560"/>
            </a:xfrm>
          </p:grpSpPr>
          <p:grpSp>
            <p:nvGrpSpPr>
              <p:cNvPr id="39" name="Groupe 38"/>
              <p:cNvGrpSpPr/>
              <p:nvPr/>
            </p:nvGrpSpPr>
            <p:grpSpPr>
              <a:xfrm>
                <a:off x="291800" y="5760112"/>
                <a:ext cx="4897362" cy="578989"/>
                <a:chOff x="792771" y="5418313"/>
                <a:chExt cx="4897362" cy="578989"/>
              </a:xfrm>
            </p:grpSpPr>
            <p:sp>
              <p:nvSpPr>
                <p:cNvPr id="36" name="ZoneTexte 35"/>
                <p:cNvSpPr txBox="1"/>
                <p:nvPr/>
              </p:nvSpPr>
              <p:spPr>
                <a:xfrm>
                  <a:off x="1609021" y="5473748"/>
                  <a:ext cx="408111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>
                      <a:latin typeface="Corbel" panose="020B0503020204020204" pitchFamily="34" charset="0"/>
                    </a:rPr>
                    <a:t>u</a:t>
                  </a:r>
                  <a:r>
                    <a:rPr lang="fr-FR" sz="1400" b="1" dirty="0" smtClean="0">
                      <a:latin typeface="Corbel" panose="020B0503020204020204" pitchFamily="34" charset="0"/>
                    </a:rPr>
                    <a:t>n SST/un collègue </a:t>
                  </a:r>
                  <a:r>
                    <a:rPr lang="fr-FR" sz="1400" dirty="0" smtClean="0">
                      <a:latin typeface="Corbel" panose="020B0503020204020204" pitchFamily="34" charset="0"/>
                    </a:rPr>
                    <a:t>doit contacter </a:t>
                  </a:r>
                  <a:r>
                    <a:rPr lang="fr-FR" sz="1400" dirty="0">
                      <a:latin typeface="Corbel" panose="020B0503020204020204" pitchFamily="34" charset="0"/>
                    </a:rPr>
                    <a:t>le </a:t>
                  </a:r>
                  <a:r>
                    <a:rPr lang="fr-FR" sz="1400" b="1" dirty="0">
                      <a:latin typeface="Corbel" panose="020B0503020204020204" pitchFamily="34" charset="0"/>
                    </a:rPr>
                    <a:t>Centre </a:t>
                  </a:r>
                  <a:r>
                    <a:rPr lang="fr-FR" sz="1400" b="1" dirty="0" smtClean="0">
                      <a:latin typeface="Corbel" panose="020B0503020204020204" pitchFamily="34" charset="0"/>
                    </a:rPr>
                    <a:t>15</a:t>
                  </a:r>
                </a:p>
                <a:p>
                  <a:r>
                    <a:rPr lang="fr-FR" sz="1400" dirty="0" smtClean="0">
                      <a:latin typeface="Corbel" panose="020B0503020204020204" pitchFamily="34" charset="0"/>
                    </a:rPr>
                    <a:t>pendant que la victime fait le lavage oculaire</a:t>
                  </a:r>
                  <a:endParaRPr lang="fr-FR" sz="1400" dirty="0">
                    <a:latin typeface="Corbel" panose="020B0503020204020204" pitchFamily="34" charset="0"/>
                  </a:endParaRPr>
                </a:p>
              </p:txBody>
            </p:sp>
            <p:pic>
              <p:nvPicPr>
                <p:cNvPr id="38" name="Image 37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92771" y="5418313"/>
                  <a:ext cx="874391" cy="578989"/>
                </a:xfrm>
                <a:prstGeom prst="rect">
                  <a:avLst/>
                </a:prstGeom>
              </p:spPr>
            </p:pic>
          </p:grpSp>
          <p:sp>
            <p:nvSpPr>
              <p:cNvPr id="40" name="Rectangle à coins arrondis 39"/>
              <p:cNvSpPr/>
              <p:nvPr/>
            </p:nvSpPr>
            <p:spPr>
              <a:xfrm>
                <a:off x="69486" y="5681298"/>
                <a:ext cx="4594214" cy="733560"/>
              </a:xfrm>
              <a:prstGeom prst="roundRect">
                <a:avLst>
                  <a:gd name="adj" fmla="val 5578"/>
                </a:avLst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2" name="ZoneTexte 41"/>
            <p:cNvSpPr txBox="1"/>
            <p:nvPr/>
          </p:nvSpPr>
          <p:spPr>
            <a:xfrm>
              <a:off x="-1371" y="5805684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</a:t>
              </a:r>
              <a:endParaRPr lang="fr-FR" sz="24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5269803" y="5035559"/>
            <a:ext cx="7005323" cy="831264"/>
            <a:chOff x="4932925" y="5763870"/>
            <a:chExt cx="7005323" cy="831264"/>
          </a:xfrm>
        </p:grpSpPr>
        <p:sp>
          <p:nvSpPr>
            <p:cNvPr id="14" name="ZoneTexte 13"/>
            <p:cNvSpPr txBox="1"/>
            <p:nvPr/>
          </p:nvSpPr>
          <p:spPr>
            <a:xfrm>
              <a:off x="4932925" y="5763870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  <a:latin typeface="Corbel" panose="020B0503020204020204" pitchFamily="34" charset="0"/>
                  <a:sym typeface="Wingdings" panose="05000000000000000000" pitchFamily="2" charset="2"/>
                </a:rPr>
                <a:t></a:t>
              </a:r>
              <a:endParaRPr lang="fr-FR" sz="2400" b="1" dirty="0">
                <a:solidFill>
                  <a:srgbClr val="FF0000"/>
                </a:solidFill>
                <a:latin typeface="Corbel" panose="020B0503020204020204" pitchFamily="34" charset="0"/>
              </a:endParaRPr>
            </a:p>
          </p:txBody>
        </p:sp>
        <p:grpSp>
          <p:nvGrpSpPr>
            <p:cNvPr id="47" name="Groupe 46"/>
            <p:cNvGrpSpPr/>
            <p:nvPr/>
          </p:nvGrpSpPr>
          <p:grpSpPr>
            <a:xfrm>
              <a:off x="5029226" y="5861574"/>
              <a:ext cx="6909022" cy="733560"/>
              <a:chOff x="4846345" y="5844729"/>
              <a:chExt cx="6909022" cy="733560"/>
            </a:xfrm>
          </p:grpSpPr>
          <p:grpSp>
            <p:nvGrpSpPr>
              <p:cNvPr id="45" name="Groupe 44"/>
              <p:cNvGrpSpPr/>
              <p:nvPr/>
            </p:nvGrpSpPr>
            <p:grpSpPr>
              <a:xfrm>
                <a:off x="5128183" y="5857539"/>
                <a:ext cx="6627184" cy="692497"/>
                <a:chOff x="5128183" y="5852105"/>
                <a:chExt cx="6627184" cy="692497"/>
              </a:xfrm>
            </p:grpSpPr>
            <p:sp>
              <p:nvSpPr>
                <p:cNvPr id="43" name="ZoneTexte 42"/>
                <p:cNvSpPr txBox="1"/>
                <p:nvPr/>
              </p:nvSpPr>
              <p:spPr>
                <a:xfrm>
                  <a:off x="5790196" y="5852105"/>
                  <a:ext cx="5965171" cy="6924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b="1" dirty="0" smtClean="0">
                      <a:latin typeface="Corbel" panose="020B0503020204020204" pitchFamily="34" charset="0"/>
                    </a:rPr>
                    <a:t>Contacter </a:t>
                  </a:r>
                  <a:r>
                    <a:rPr lang="fr-FR" sz="1400" b="1" dirty="0">
                      <a:latin typeface="Corbel" panose="020B0503020204020204" pitchFamily="34" charset="0"/>
                    </a:rPr>
                    <a:t>rapidement un ophtalmologiste </a:t>
                  </a:r>
                  <a:r>
                    <a:rPr lang="fr-FR" sz="1400" dirty="0">
                      <a:latin typeface="Corbel" panose="020B0503020204020204" pitchFamily="34" charset="0"/>
                    </a:rPr>
                    <a:t>en lui indiquant la nature du produit en cause. Il décidera de l’urgence d’une consultation </a:t>
                  </a:r>
                  <a:r>
                    <a:rPr lang="fr-FR" sz="1400" dirty="0" smtClean="0">
                      <a:latin typeface="Corbel" panose="020B0503020204020204" pitchFamily="34" charset="0"/>
                    </a:rPr>
                    <a:t>(</a:t>
                  </a:r>
                  <a:r>
                    <a:rPr lang="fr-FR" sz="1100" i="1" dirty="0" smtClean="0">
                      <a:latin typeface="Corbel" panose="020B0503020204020204" pitchFamily="34" charset="0"/>
                    </a:rPr>
                    <a:t>procurez vous la </a:t>
                  </a:r>
                  <a:r>
                    <a:rPr lang="fr-FR" sz="1100" i="1" dirty="0">
                      <a:latin typeface="Corbel" panose="020B0503020204020204" pitchFamily="34" charset="0"/>
                    </a:rPr>
                    <a:t>fiche de données de sécurité (</a:t>
                  </a:r>
                  <a:r>
                    <a:rPr lang="fr-FR" sz="1100" i="1" dirty="0" smtClean="0">
                      <a:latin typeface="Corbel" panose="020B0503020204020204" pitchFamily="34" charset="0"/>
                    </a:rPr>
                    <a:t>FDS) du produit pour pouvoir répondre à tous les questions sur le produit)</a:t>
                  </a:r>
                  <a:endParaRPr lang="fr-FR" sz="1100" b="1" i="1" dirty="0">
                    <a:latin typeface="Corbel" panose="020B0503020204020204" pitchFamily="34" charset="0"/>
                  </a:endParaRPr>
                </a:p>
              </p:txBody>
            </p:sp>
            <p:pic>
              <p:nvPicPr>
                <p:cNvPr id="44" name="Image 43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28183" y="5877759"/>
                  <a:ext cx="662014" cy="656632"/>
                </a:xfrm>
                <a:prstGeom prst="rect">
                  <a:avLst/>
                </a:prstGeom>
              </p:spPr>
            </p:pic>
          </p:grpSp>
          <p:sp>
            <p:nvSpPr>
              <p:cNvPr id="46" name="Rectangle à coins arrondis 45"/>
              <p:cNvSpPr/>
              <p:nvPr/>
            </p:nvSpPr>
            <p:spPr>
              <a:xfrm>
                <a:off x="4846345" y="5844729"/>
                <a:ext cx="6723222" cy="733560"/>
              </a:xfrm>
              <a:prstGeom prst="roundRect">
                <a:avLst>
                  <a:gd name="adj" fmla="val 5578"/>
                </a:avLst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50" name="ZoneTexte 49"/>
          <p:cNvSpPr txBox="1"/>
          <p:nvPr/>
        </p:nvSpPr>
        <p:spPr>
          <a:xfrm>
            <a:off x="542860" y="5903073"/>
            <a:ext cx="1155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latin typeface="Corbel" panose="020B0503020204020204" pitchFamily="34" charset="0"/>
              </a:rPr>
              <a:t>Immédiatement après application des premiers secours</a:t>
            </a:r>
            <a:r>
              <a:rPr lang="fr-FR" sz="1200" i="1" dirty="0" smtClean="0">
                <a:latin typeface="Corbel" panose="020B0503020204020204" pitchFamily="34" charset="0"/>
              </a:rPr>
              <a:t>, signalez l’accident à la hiérarchie pour qu’elle puisse compléter tout de suite le KIT avec des nouveaux flacons. Tout flacon ouvert doit être jeté et pas réutilisé, même s’il n’est pas encore complètement vide</a:t>
            </a:r>
            <a:endParaRPr lang="fr-FR" sz="1200" i="1" dirty="0">
              <a:latin typeface="Corbel" panose="020B0503020204020204" pitchFamily="34" charset="0"/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81" y="5949373"/>
            <a:ext cx="536273" cy="353777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9"/>
          <a:srcRect b="2604"/>
          <a:stretch/>
        </p:blipFill>
        <p:spPr>
          <a:xfrm>
            <a:off x="8004655" y="4393705"/>
            <a:ext cx="411864" cy="576000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0" y="3641"/>
            <a:ext cx="12192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  <a:latin typeface="Corbel" panose="020B0503020204020204" pitchFamily="34" charset="0"/>
              </a:rPr>
              <a:t>CONDUITE A TENIR </a:t>
            </a:r>
            <a:r>
              <a:rPr lang="fr-FR" b="1" dirty="0" smtClean="0">
                <a:solidFill>
                  <a:srgbClr val="00B0F0"/>
                </a:solidFill>
                <a:latin typeface="Corbel" panose="020B0503020204020204" pitchFamily="34" charset="0"/>
              </a:rPr>
              <a:t>EN</a:t>
            </a:r>
            <a:r>
              <a:rPr lang="fr-FR" b="1" dirty="0" smtClean="0">
                <a:solidFill>
                  <a:srgbClr val="00B0F0"/>
                </a:solidFill>
                <a:latin typeface="Corbel" panose="020B0503020204020204" pitchFamily="34" charset="0"/>
              </a:rPr>
              <a:t> CAS </a:t>
            </a:r>
            <a:r>
              <a:rPr lang="fr-FR" b="1" dirty="0" smtClean="0">
                <a:solidFill>
                  <a:srgbClr val="00B0F0"/>
                </a:solidFill>
                <a:latin typeface="Corbel" panose="020B0503020204020204" pitchFamily="34" charset="0"/>
              </a:rPr>
              <a:t>DE</a:t>
            </a:r>
            <a:r>
              <a:rPr lang="fr-FR" b="1" dirty="0" smtClean="0">
                <a:solidFill>
                  <a:srgbClr val="00B0F0"/>
                </a:solidFill>
                <a:latin typeface="Corbel" panose="020B0503020204020204" pitchFamily="34" charset="0"/>
              </a:rPr>
              <a:t> PROJECTION OCULAIRE  DE PRODUIT CHIMIQUE IRRITANT OU CORROSIF </a:t>
            </a:r>
            <a:endParaRPr lang="fr-FR" b="1" dirty="0">
              <a:solidFill>
                <a:srgbClr val="00B0F0"/>
              </a:solidFill>
              <a:latin typeface="Corbel" panose="020B0503020204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55490" y="6552531"/>
            <a:ext cx="7109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Document issu du groupe de travail inter-SPSTi « Webinaire EPI » Présanse AUVERGNE – RHÔNE - ALPES </a:t>
            </a:r>
            <a:r>
              <a:rPr lang="fr-FR" sz="1000" dirty="0" smtClean="0"/>
              <a:t>           version du 07/12/2022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207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297</Words>
  <Application>Microsoft Office PowerPoint</Application>
  <PresentationFormat>Grand écran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Wingdings</vt:lpstr>
      <vt:lpstr>Wingdings 3</vt:lpstr>
      <vt:lpstr>Thème Office</vt:lpstr>
      <vt:lpstr>Présentation PowerPoint</vt:lpstr>
    </vt:vector>
  </TitlesOfParts>
  <Company>MC2A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Vladut Nicoleta-Ioana</dc:creator>
  <cp:lastModifiedBy>VLADUT Nicoleta-Ioana</cp:lastModifiedBy>
  <cp:revision>21</cp:revision>
  <dcterms:created xsi:type="dcterms:W3CDTF">2021-06-16T14:46:25Z</dcterms:created>
  <dcterms:modified xsi:type="dcterms:W3CDTF">2022-12-07T15:40:56Z</dcterms:modified>
</cp:coreProperties>
</file>