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594" y="-3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92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61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91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21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145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10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29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84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14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03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13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DD66-E77F-4CC1-ABB0-A44353697150}" type="datetimeFigureOut">
              <a:rPr lang="fr-FR" smtClean="0"/>
              <a:t>07/12/2022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A372-2C27-41B1-8D3F-C2F2BC604F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87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mapa-pro.fr/nos-gants/protection-chimique/recherche-par-produit-chimique?tx_mapaproduct_productsearch%5bhandledType%5d=cas#results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ansellguardianchemical.com/padd#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pros.ch/fr/gants?f%5B0%5D=filter_group_29%3A156&amp;f%5B2%5D=filter_group_29%3A158" TargetMode="External"/><Relationship Id="rId5" Type="http://schemas.openxmlformats.org/officeDocument/2006/relationships/hyperlink" Target="https://shieldscientific.fr/resource-center/glove-selection-guide-by-attribute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chemrest.com/eu_region/fr/search/cc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94290" y="3092036"/>
            <a:ext cx="5262594" cy="300401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9962" y="96404"/>
            <a:ext cx="6858000" cy="41363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sz="2000" b="1" dirty="0" smtClean="0">
                <a:solidFill>
                  <a:srgbClr val="00B0F0"/>
                </a:solidFill>
                <a:latin typeface="+mn-lt"/>
              </a:rPr>
              <a:t>Aide au choix – Gants chimiques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056699" y="1178613"/>
            <a:ext cx="2726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ea typeface="Calibri"/>
                <a:cs typeface="Times New Roman"/>
                <a:sym typeface="Wingdings" panose="05000000000000000000" pitchFamily="2" charset="2"/>
              </a:rPr>
              <a:t>N</a:t>
            </a:r>
            <a:r>
              <a:rPr lang="fr-FR" sz="1600" b="1" dirty="0" smtClean="0">
                <a:ea typeface="Calibri"/>
                <a:cs typeface="Times New Roman"/>
              </a:rPr>
              <a:t>ature </a:t>
            </a:r>
            <a:r>
              <a:rPr lang="fr-FR" sz="1600" b="1" dirty="0">
                <a:ea typeface="Calibri"/>
                <a:cs typeface="Times New Roman"/>
              </a:rPr>
              <a:t>et </a:t>
            </a:r>
            <a:r>
              <a:rPr lang="fr-FR" sz="1600" b="1" dirty="0" smtClean="0">
                <a:ea typeface="Calibri"/>
                <a:cs typeface="Times New Roman"/>
              </a:rPr>
              <a:t>caractéristiques </a:t>
            </a:r>
            <a:r>
              <a:rPr lang="fr-FR" sz="1600" b="1" dirty="0">
                <a:ea typeface="Calibri"/>
                <a:cs typeface="Times New Roman"/>
              </a:rPr>
              <a:t>des produits </a:t>
            </a:r>
            <a:r>
              <a:rPr lang="fr-FR" sz="1600" b="1" dirty="0" smtClean="0">
                <a:ea typeface="Calibri"/>
                <a:cs typeface="Times New Roman"/>
              </a:rPr>
              <a:t>manipulés ? </a:t>
            </a:r>
            <a:endParaRPr sz="1600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641" y="8760356"/>
            <a:ext cx="1091889" cy="1542116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84121" y="11920291"/>
            <a:ext cx="66442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Document issu du groupe de travail inter-SPSTi « Webinaire EPI » Présanse AUVERGNE – RHÔNE </a:t>
            </a:r>
            <a:r>
              <a:rPr lang="fr-FR" sz="900" dirty="0" smtClean="0"/>
              <a:t>– ALPES                    version du 07/12/2022 </a:t>
            </a:r>
            <a:endParaRPr lang="fr-FR" sz="9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23494" y="8411062"/>
            <a:ext cx="3842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Rubriques 3 et 8 de la FDS du produit 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0" y="2738988"/>
            <a:ext cx="21133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 smtClean="0">
                <a:ea typeface="Calibri"/>
                <a:cs typeface="Times New Roman"/>
                <a:sym typeface="Wingdings" panose="05000000000000000000" pitchFamily="2" charset="2"/>
              </a:rPr>
              <a:t>T</a:t>
            </a:r>
            <a:r>
              <a:rPr lang="fr-FR" sz="1600" b="1" dirty="0" smtClean="0">
                <a:ea typeface="Calibri"/>
                <a:cs typeface="Times New Roman"/>
              </a:rPr>
              <a:t>ype </a:t>
            </a:r>
            <a:r>
              <a:rPr lang="fr-FR" sz="1600" b="1" dirty="0">
                <a:ea typeface="Calibri"/>
                <a:cs typeface="Times New Roman"/>
              </a:rPr>
              <a:t>de contact avec les produits manipulés </a:t>
            </a:r>
            <a:r>
              <a:rPr lang="fr-FR" sz="1600" b="1" dirty="0" smtClean="0">
                <a:ea typeface="Calibri"/>
                <a:cs typeface="Times New Roman"/>
              </a:rPr>
              <a:t>(immersion, projections…) ? </a:t>
            </a:r>
            <a:endParaRPr sz="16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209375" y="1257317"/>
            <a:ext cx="2789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 smtClean="0">
                <a:ea typeface="Calibri"/>
                <a:cs typeface="Times New Roman"/>
                <a:sym typeface="Wingdings" panose="05000000000000000000" pitchFamily="2" charset="2"/>
              </a:rPr>
              <a:t>Autres risques associés (mécanique, électrique, thermique…) </a:t>
            </a:r>
            <a:r>
              <a:rPr lang="fr-FR" sz="1600" b="1" dirty="0" smtClean="0">
                <a:ea typeface="Calibri"/>
                <a:cs typeface="Times New Roman"/>
              </a:rPr>
              <a:t>? </a:t>
            </a:r>
            <a:endParaRPr sz="16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52384" y="5268918"/>
            <a:ext cx="19381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>
                <a:sym typeface="Wingdings" panose="05000000000000000000" pitchFamily="2" charset="2"/>
              </a:rPr>
              <a:t>E</a:t>
            </a:r>
            <a:r>
              <a:rPr lang="fr-FR" sz="1600" b="1" dirty="0" smtClean="0"/>
              <a:t>tat </a:t>
            </a:r>
            <a:r>
              <a:rPr lang="fr-FR" sz="1600" b="1" dirty="0"/>
              <a:t>de surface des objets à </a:t>
            </a:r>
            <a:r>
              <a:rPr lang="fr-FR" sz="1600" b="1" dirty="0" smtClean="0"/>
              <a:t>manipuler (glissants, coupants, abrasifs…)</a:t>
            </a:r>
            <a:r>
              <a:rPr lang="fr-FR" sz="1600" b="1" dirty="0" smtClean="0">
                <a:ea typeface="Calibri"/>
                <a:cs typeface="Times New Roman"/>
                <a:sym typeface="Wingdings" panose="05000000000000000000" pitchFamily="2" charset="2"/>
              </a:rPr>
              <a:t> </a:t>
            </a:r>
            <a:r>
              <a:rPr lang="fr-FR" sz="1600" b="1" dirty="0" smtClean="0">
                <a:ea typeface="Calibri"/>
                <a:cs typeface="Times New Roman"/>
              </a:rPr>
              <a:t>? </a:t>
            </a:r>
            <a:endParaRPr sz="16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251887" y="5113287"/>
            <a:ext cx="1476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 smtClean="0"/>
              <a:t>Durée </a:t>
            </a:r>
            <a:r>
              <a:rPr lang="fr-FR" sz="1600" b="1" dirty="0"/>
              <a:t>du port des </a:t>
            </a:r>
            <a:r>
              <a:rPr lang="fr-FR" sz="1600" b="1" dirty="0" smtClean="0"/>
              <a:t>gants ?</a:t>
            </a:r>
            <a:endParaRPr sz="16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3494" y="10425299"/>
            <a:ext cx="6324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Contactez votre </a:t>
            </a:r>
            <a:r>
              <a:rPr lang="fr-FR" b="1" dirty="0" err="1" smtClean="0">
                <a:solidFill>
                  <a:schemeClr val="bg1">
                    <a:lumMod val="50000"/>
                  </a:schemeClr>
                </a:solidFill>
              </a:rPr>
              <a:t>SPSTi</a:t>
            </a:r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 pour vous aider dans votre choix de gants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31871" y="3539772"/>
            <a:ext cx="20261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 smtClean="0"/>
              <a:t>Dextérité requise ?</a:t>
            </a:r>
            <a:endParaRPr sz="1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552293" y="9416535"/>
            <a:ext cx="205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50000"/>
                  </a:schemeClr>
                </a:solidFill>
              </a:rPr>
              <a:t>ED 112 de l’INRS :</a:t>
            </a:r>
            <a:endParaRPr lang="fr-FR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Flèche droite 25"/>
          <p:cNvSpPr/>
          <p:nvPr/>
        </p:nvSpPr>
        <p:spPr>
          <a:xfrm>
            <a:off x="167283" y="8426886"/>
            <a:ext cx="385010" cy="386013"/>
          </a:xfrm>
          <a:prstGeom prst="rightArrow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1511435" y="11040285"/>
            <a:ext cx="402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B0F0"/>
                </a:solidFill>
              </a:rPr>
              <a:t>Testez au poste de travail plusieurs gants avant de faire votre choix !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2" name="Flèche droite 31"/>
          <p:cNvSpPr/>
          <p:nvPr/>
        </p:nvSpPr>
        <p:spPr>
          <a:xfrm>
            <a:off x="167283" y="9436789"/>
            <a:ext cx="385010" cy="386013"/>
          </a:xfrm>
          <a:prstGeom prst="rightArrow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lèche droite 32"/>
          <p:cNvSpPr/>
          <p:nvPr/>
        </p:nvSpPr>
        <p:spPr>
          <a:xfrm>
            <a:off x="167283" y="10408618"/>
            <a:ext cx="385010" cy="386013"/>
          </a:xfrm>
          <a:prstGeom prst="rightArrow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187180" y="7233888"/>
            <a:ext cx="4785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 dirty="0"/>
              <a:t>Caractéristiques individuelles de </a:t>
            </a:r>
            <a:r>
              <a:rPr lang="fr-FR" sz="1600" b="1" dirty="0" smtClean="0"/>
              <a:t>l’opérateur (allergies ou autre maladies de peau, taille de la main…) </a:t>
            </a:r>
            <a:endParaRPr lang="fr-FR" sz="1600" b="1" dirty="0"/>
          </a:p>
        </p:txBody>
      </p:sp>
      <p:sp>
        <p:nvSpPr>
          <p:cNvPr id="36" name="Rectangle à coins arrondis 35"/>
          <p:cNvSpPr/>
          <p:nvPr/>
        </p:nvSpPr>
        <p:spPr>
          <a:xfrm>
            <a:off x="1056699" y="1098798"/>
            <a:ext cx="2726831" cy="75243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4517496" y="1225351"/>
            <a:ext cx="2183480" cy="89901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4918712" y="3539772"/>
            <a:ext cx="1809633" cy="36060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>
            <a:off x="5251888" y="5113287"/>
            <a:ext cx="1476458" cy="67699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1187180" y="7187777"/>
            <a:ext cx="5065084" cy="67699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à coins arrondis 41"/>
          <p:cNvSpPr/>
          <p:nvPr/>
        </p:nvSpPr>
        <p:spPr>
          <a:xfrm>
            <a:off x="52384" y="2678340"/>
            <a:ext cx="2061015" cy="116332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à coins arrondis 42"/>
          <p:cNvSpPr/>
          <p:nvPr/>
        </p:nvSpPr>
        <p:spPr>
          <a:xfrm>
            <a:off x="52385" y="5195606"/>
            <a:ext cx="1871992" cy="120275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1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7110" y="368681"/>
            <a:ext cx="6332163" cy="758581"/>
          </a:xfrm>
        </p:spPr>
        <p:txBody>
          <a:bodyPr>
            <a:noAutofit/>
          </a:bodyPr>
          <a:lstStyle/>
          <a:p>
            <a:pPr algn="just" defTabSz="914400"/>
            <a:r>
              <a:rPr lang="fr-FR" sz="1800" dirty="0">
                <a:latin typeface="+mn-lt"/>
                <a:ea typeface="+mn-ea"/>
                <a:cs typeface="+mn-cs"/>
              </a:rPr>
              <a:t>Les gants choisis doivent répondre à la norme EN ISO 374-1: </a:t>
            </a:r>
            <a:r>
              <a:rPr lang="fr-FR" sz="1800" dirty="0" smtClean="0">
                <a:latin typeface="+mn-lt"/>
                <a:ea typeface="+mn-ea"/>
                <a:cs typeface="+mn-cs"/>
              </a:rPr>
              <a:t>2016.  </a:t>
            </a:r>
            <a:endParaRPr lang="fr-FR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13"/>
          <p:cNvSpPr txBox="1">
            <a:spLocks/>
          </p:cNvSpPr>
          <p:nvPr/>
        </p:nvSpPr>
        <p:spPr bwMode="auto">
          <a:xfrm>
            <a:off x="164864" y="7847217"/>
            <a:ext cx="6563020" cy="3966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20000"/>
              </a:lnSpc>
              <a:buFont typeface="Wingdings"/>
              <a:buChar char="§"/>
              <a:defRPr/>
            </a:pPr>
            <a:r>
              <a:rPr lang="fr-FR" sz="1600" dirty="0"/>
              <a:t>ANSELL</a:t>
            </a:r>
          </a:p>
          <a:p>
            <a:pPr marL="228600" lvl="2">
              <a:lnSpc>
                <a:spcPct val="120000"/>
              </a:lnSpc>
              <a:defRPr/>
            </a:pPr>
            <a:r>
              <a:rPr lang="fr-FR" sz="1600" u="sng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fr-FR" sz="1600" u="sng" dirty="0" smtClean="0">
                <a:solidFill>
                  <a:srgbClr val="FF0000"/>
                </a:solidFill>
                <a:hlinkClick r:id="rId2"/>
              </a:rPr>
              <a:t>www.ansellguardianchemical.com/padd#hp</a:t>
            </a:r>
            <a:endParaRPr lang="fr-FR" sz="1600" u="sng" dirty="0" smtClean="0">
              <a:solidFill>
                <a:srgbClr val="FF0000"/>
              </a:solidFill>
            </a:endParaRPr>
          </a:p>
          <a:p>
            <a:pPr marL="342900" lvl="1" indent="-342900">
              <a:lnSpc>
                <a:spcPct val="120000"/>
              </a:lnSpc>
              <a:buFont typeface="Wingdings"/>
              <a:buChar char="§"/>
              <a:defRPr/>
            </a:pPr>
            <a:r>
              <a:rPr lang="fr-FR" sz="1600" dirty="0"/>
              <a:t>MAPA</a:t>
            </a:r>
          </a:p>
          <a:p>
            <a:pPr marL="457200" lvl="2">
              <a:lnSpc>
                <a:spcPct val="120000"/>
              </a:lnSpc>
              <a:defRPr/>
            </a:pPr>
            <a:r>
              <a:rPr lang="fr-FR" sz="1600" u="sng" dirty="0" smtClean="0">
                <a:hlinkClick r:id="rId3" tooltip="https://www.mapa-pro.fr/nos-gants/protection-chimique/recherche-par-produit-chimique?tx_mapaproduct_productsearch%5bhandledType%5d=cas#results"/>
              </a:rPr>
              <a:t>Recherche par produit chimique | MAPA Professional (mapa-pro.fr)</a:t>
            </a:r>
            <a:r>
              <a:rPr lang="fr-FR" sz="1600" dirty="0" smtClean="0"/>
              <a:t> </a:t>
            </a:r>
          </a:p>
          <a:p>
            <a:pPr marL="342900" lvl="1" indent="-342900">
              <a:lnSpc>
                <a:spcPct val="120000"/>
              </a:lnSpc>
              <a:buFont typeface="Wingdings"/>
              <a:buChar char="§"/>
              <a:defRPr/>
            </a:pPr>
            <a:r>
              <a:rPr lang="fr-FR" sz="1600" dirty="0" smtClean="0"/>
              <a:t>CHEMREST - SHOWA</a:t>
            </a:r>
          </a:p>
          <a:p>
            <a:pPr marL="228600" lvl="2">
              <a:lnSpc>
                <a:spcPct val="120000"/>
              </a:lnSpc>
              <a:defRPr/>
            </a:pPr>
            <a:r>
              <a:rPr lang="fr-FR" sz="1600" u="sng" dirty="0" smtClean="0">
                <a:hlinkClick r:id="rId4" tooltip="https://www.chemrest.com/eu_region/fr/search/cc.html"/>
              </a:rPr>
              <a:t>https://www.chemrest.com/eu_region/fr/search/cc.html</a:t>
            </a:r>
            <a:endParaRPr lang="fr-FR" sz="1600" dirty="0" smtClean="0"/>
          </a:p>
          <a:p>
            <a:pPr marL="342900" lvl="1" indent="-342900">
              <a:lnSpc>
                <a:spcPct val="120000"/>
              </a:lnSpc>
              <a:buFont typeface="Wingdings"/>
              <a:buChar char="§"/>
              <a:defRPr/>
            </a:pPr>
            <a:r>
              <a:rPr lang="fr-FR" sz="1600" dirty="0" smtClean="0"/>
              <a:t>SHIELD</a:t>
            </a:r>
          </a:p>
          <a:p>
            <a:pPr marL="228600" lvl="2" algn="just">
              <a:lnSpc>
                <a:spcPct val="120000"/>
              </a:lnSpc>
              <a:defRPr/>
            </a:pPr>
            <a:r>
              <a:rPr lang="fr-FR" sz="1600" u="sng" dirty="0">
                <a:hlinkClick r:id="rId5"/>
              </a:rPr>
              <a:t>https://shieldscientific.fr/resource-center/glove-selection-guide-by-attribute</a:t>
            </a:r>
            <a:r>
              <a:rPr lang="fr-FR" sz="1600" u="sng" dirty="0" smtClean="0">
                <a:hlinkClick r:id="rId5"/>
              </a:rPr>
              <a:t>/</a:t>
            </a:r>
            <a:endParaRPr lang="fr-FR" sz="1600" u="sng" dirty="0" smtClean="0"/>
          </a:p>
          <a:p>
            <a:pPr marL="342900" lvl="1" indent="-342900">
              <a:lnSpc>
                <a:spcPct val="130000"/>
              </a:lnSpc>
              <a:buFont typeface="Wingdings"/>
              <a:buChar char="§"/>
              <a:defRPr/>
            </a:pPr>
            <a:r>
              <a:rPr lang="fr-FR" sz="1600" dirty="0"/>
              <a:t>SAPRO</a:t>
            </a:r>
          </a:p>
          <a:p>
            <a:pPr marL="228600" lvl="2" algn="just">
              <a:lnSpc>
                <a:spcPct val="120000"/>
              </a:lnSpc>
              <a:defRPr/>
            </a:pPr>
            <a:r>
              <a:rPr lang="fr-FR" sz="1600" u="sng" dirty="0" smtClean="0">
                <a:hlinkClick r:id="rId6" tooltip="https://www.sapros.ch/fr/gants?f%5b0%5d=filter_group_29:156&amp;f%5b2%5d=filter_group_29:158"/>
              </a:rPr>
              <a:t>https://www.sapros.ch/fr/gants?f%5B0%5D=filter_group_29%3A156&amp;f%5B2%5D=filter_group_29%3A158</a:t>
            </a:r>
            <a:endParaRPr lang="fr-FR" sz="1600" dirty="0" smtClean="0"/>
          </a:p>
          <a:p>
            <a:pPr marL="514350" lvl="2" indent="-285750">
              <a:lnSpc>
                <a:spcPct val="120000"/>
              </a:lnSpc>
              <a:buFont typeface="Wingdings"/>
              <a:buChar char="§"/>
              <a:defRPr/>
            </a:pPr>
            <a:endParaRPr lang="fr-FR" dirty="0" smtClean="0"/>
          </a:p>
          <a:p>
            <a:pPr marL="571500" lvl="2" indent="-342900">
              <a:lnSpc>
                <a:spcPct val="120000"/>
              </a:lnSpc>
              <a:buFont typeface="Wingdings"/>
              <a:buChar char="ü"/>
              <a:defRPr/>
            </a:pPr>
            <a:endParaRPr lang="fr-FR" dirty="0" smtClean="0"/>
          </a:p>
          <a:p>
            <a:pPr marL="571500" lvl="2" indent="-342900">
              <a:lnSpc>
                <a:spcPct val="120000"/>
              </a:lnSpc>
              <a:buFont typeface="Wingdings"/>
              <a:buChar char="ü"/>
              <a:defRPr/>
            </a:pP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624908" y="2942944"/>
            <a:ext cx="5642931" cy="3299419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64864" y="6696046"/>
            <a:ext cx="6332163" cy="758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914400"/>
            <a:r>
              <a:rPr lang="fr-FR" sz="1800" dirty="0" smtClean="0">
                <a:latin typeface="+mn-lt"/>
                <a:ea typeface="+mn-ea"/>
                <a:cs typeface="+mn-cs"/>
              </a:rPr>
              <a:t>Sites de fabricants proposant une aide au choix des gants :</a:t>
            </a:r>
            <a:endParaRPr lang="fr-FR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280293" y="2315920"/>
            <a:ext cx="6332163" cy="758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defTabSz="914400"/>
            <a:r>
              <a:rPr lang="fr-FR" sz="1800" dirty="0" smtClean="0">
                <a:latin typeface="+mn-lt"/>
                <a:ea typeface="+mn-ea"/>
                <a:cs typeface="+mn-cs"/>
              </a:rPr>
              <a:t>Exemple de matériaux de gants adaptés aux produits manipulés :</a:t>
            </a:r>
            <a:endParaRPr lang="fr-FR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4121" y="11813892"/>
            <a:ext cx="4146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Document issu de groupe de travail inter </a:t>
            </a:r>
            <a:r>
              <a:rPr lang="fr-FR" sz="1100" dirty="0" err="1" smtClean="0"/>
              <a:t>SPSTi</a:t>
            </a:r>
            <a:r>
              <a:rPr lang="fr-FR" sz="1100" dirty="0" smtClean="0"/>
              <a:t> « webinaire EPI »</a:t>
            </a:r>
            <a:endParaRPr lang="fr-FR" sz="11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8433" y="1097750"/>
            <a:ext cx="1352976" cy="794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70052" y="1127262"/>
            <a:ext cx="1367255" cy="77758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61424" y="1127262"/>
            <a:ext cx="1504619" cy="73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218</Words>
  <Application>Microsoft Office PowerPoint</Application>
  <PresentationFormat>Grand écran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Thème Office</vt:lpstr>
      <vt:lpstr>Aide au choix – Gants chimiques</vt:lpstr>
      <vt:lpstr>Les gants choisis doivent répondre à la norme EN ISO 374-1: 2016.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Ophélie IRMA</dc:creator>
  <cp:lastModifiedBy>VLADUT Nicoleta-Ioana</cp:lastModifiedBy>
  <cp:revision>22</cp:revision>
  <dcterms:created xsi:type="dcterms:W3CDTF">2022-09-15T11:45:00Z</dcterms:created>
  <dcterms:modified xsi:type="dcterms:W3CDTF">2022-12-07T15:22:57Z</dcterms:modified>
</cp:coreProperties>
</file>